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embeddedFont>
    <p:embeddedFont>
      <p:font typeface="Montserrat Bold" panose="00000800000000000000" charset="0"/>
      <p:regular r:id="rId26"/>
    </p:embeddedFont>
    <p:embeddedFont>
      <p:font typeface="Montserrat Bol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457" autoAdjust="0"/>
  </p:normalViewPr>
  <p:slideViewPr>
    <p:cSldViewPr>
      <p:cViewPr varScale="1">
        <p:scale>
          <a:sx n="39" d="100"/>
          <a:sy n="39"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proffesors and students. My name is Niyana Yohannes and today I'll be presenting my Final Year Thesis to you all. The title of the thesis is:</a:t>
            </a:r>
          </a:p>
          <a:p>
            <a:endParaRPr lang="en-US"/>
          </a:p>
          <a:p>
            <a:r>
              <a:rPr lang="en-US"/>
              <a:t>Hardware implementation of series and parallel adapter module with online training capable of multi-domain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same tests were conducted as the PyTorch for the Custom C network and we get similar results. This means the inference and backpropogation algorithm implemented manually was correct.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onto hardware results, the adapter modules were designed and implemented in hardware. </a:t>
            </a:r>
          </a:p>
          <a:p>
            <a:endParaRPr lang="en-US"/>
          </a:p>
          <a:p>
            <a:r>
              <a:rPr lang="en-US"/>
              <a:t>As mentioned, four different floating point bit-widths were designed and resource usage examined. A floating point IP core was used to perform the computation. </a:t>
            </a:r>
          </a:p>
          <a:p>
            <a:endParaRPr lang="en-US"/>
          </a:p>
          <a:p>
            <a:r>
              <a:rPr lang="en-US"/>
              <a:t>The images on the screen show the The total on-chip power and timing information of the designs can also be seen.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shows LUT, FF and DSP usage of the different designs. </a:t>
            </a:r>
          </a:p>
          <a:p>
            <a:endParaRPr lang="en-US"/>
          </a:p>
          <a:p>
            <a:r>
              <a:rPr lang="en-US"/>
              <a:t>The 32-bit width single precision series and parallel designs utilized the most resources on the target board and were too large to fit on the board. The 12-bit parallel adapter design was also too large to fit on the target board.</a:t>
            </a:r>
          </a:p>
          <a:p>
            <a:endParaRPr lang="en-US"/>
          </a:p>
          <a:p>
            <a:r>
              <a:rPr lang="en-US"/>
              <a:t>The 16-bit half precision series and parallel designs, the custom 12-bit precision serial design, and the custom 10-bit precision series and parallel designs all fit on the board and the resource usage decreased as the bit width decreased. </a:t>
            </a:r>
          </a:p>
          <a:p>
            <a:endParaRPr lang="en-US"/>
          </a:p>
          <a:p>
            <a:r>
              <a:rPr lang="en-US"/>
              <a:t>The series adapter designs consistently required less hardware usage then the parallel adapter designs, making it a more viable option in hardware, despite the parallel adapter performing slightly better in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experiments conducted have highlighted first and foremost the feasibility of utilizing adapter modules in hardware to perform multi-domain learning and effectively adapt networks for different data- sets. It serves as a proof-of-concept for adapter modules in hardware.</a:t>
            </a:r>
          </a:p>
          <a:p>
            <a:endParaRPr lang="en-US"/>
          </a:p>
          <a:p>
            <a:r>
              <a:rPr lang="en-US"/>
              <a:t>However, it also has revealed that the current resource demand of the adapter modules exceeds or use a large portion of the available hardware resources. </a:t>
            </a:r>
          </a:p>
          <a:p>
            <a:endParaRPr lang="en-US"/>
          </a:p>
          <a:p>
            <a:r>
              <a:rPr lang="en-US"/>
              <a:t>Despite that, through the experiments performed, this project has also demonstrated promising avenues for optimizing and reducing hardware usage. </a:t>
            </a:r>
          </a:p>
          <a:p>
            <a:endParaRPr lang="en-US"/>
          </a:p>
          <a:p>
            <a:r>
              <a:rPr lang="en-US"/>
              <a:t>One of the notable strategies for resource reduction is the reduction of the bit-width format, while still ensuring that the adapter modules can effectively support online training. </a:t>
            </a:r>
          </a:p>
          <a:p>
            <a:endParaRPr lang="en-US"/>
          </a:p>
          <a:p>
            <a:r>
              <a:rPr lang="en-US"/>
              <a:t>Also, exploring different adapter module architectures may also lead to reductions in hardware utilization</a:t>
            </a:r>
          </a:p>
          <a:p>
            <a:endParaRPr lang="en-US"/>
          </a:p>
          <a:p>
            <a:r>
              <a:rPr lang="en-US"/>
              <a:t>Looking ahead, a primary objective for future work should be the optimization of adapter modules to minimize hardware resource usage and power consumption.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concludes my presentation. Thank you all for listening!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Historically, machine learning algorithms were primarily designed to address single, isolated tasks</a:t>
            </a:r>
          </a:p>
          <a:p>
            <a:endParaRPr lang="en-US"/>
          </a:p>
          <a:p>
            <a:r>
              <a:rPr lang="en-US"/>
              <a:t>And research in this field concentrated on enhancing these algorithms to optimize accuracy for those specific tasks.</a:t>
            </a:r>
          </a:p>
          <a:p>
            <a:endParaRPr lang="en-US"/>
          </a:p>
          <a:p>
            <a:r>
              <a:rPr lang="en-US"/>
              <a:t>However, as of late, there has been a shift in focus towards the development of machine learning algorithms that can effectively handle multiple problems with a single model. </a:t>
            </a:r>
          </a:p>
          <a:p>
            <a:endParaRPr lang="en-US"/>
          </a:p>
          <a:p>
            <a:r>
              <a:rPr lang="en-US"/>
              <a:t>Transfer learning offers a solution to this recent challenge. In simple terms, transfer learning, is the reuse of a pre-trained model on a new problem </a:t>
            </a:r>
          </a:p>
          <a:p>
            <a:endParaRPr lang="en-US"/>
          </a:p>
          <a:p>
            <a:r>
              <a:rPr lang="en-US"/>
              <a:t>Considering deep neural networks, fine-tuning stands out as a prominent and widely-used transfer learning technique. But, despite being very effective, fine-tuning require retraining or modifying of all the original networks’ parameters for each new task which is computationally heavy.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new method of transfer learning, called multiple-domain learning aims to develop models that can compactly represent different domains. </a:t>
            </a:r>
          </a:p>
          <a:p>
            <a:endParaRPr lang="en-US"/>
          </a:p>
          <a:p>
            <a:r>
              <a:rPr lang="en-US"/>
              <a:t>In the image we see examples of different visual domains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Adapter modules present a way to perform multiple-domain learning. </a:t>
            </a:r>
          </a:p>
          <a:p>
            <a:endParaRPr lang="en-US"/>
          </a:p>
          <a:p>
            <a:r>
              <a:rPr lang="en-US"/>
              <a:t>Adapters are modules that are used to provide a lightweight and efficient way to adapt pre-trained networks to new domains without requiring extensive retraining or modifying of the original models’ parameters. </a:t>
            </a:r>
          </a:p>
          <a:p>
            <a:endParaRPr lang="en-US"/>
          </a:p>
          <a:p>
            <a:r>
              <a:rPr lang="en-US"/>
              <a:t>They act as small learnable modules that are inserted between the layers of a pre-trained network, allowing it to learn task-specific information while preserving the majority of the original model’s knowledge.</a:t>
            </a:r>
          </a:p>
          <a:p>
            <a:endParaRPr lang="en-US"/>
          </a:p>
          <a:p>
            <a:r>
              <a:rPr lang="en-US"/>
              <a:t>In this project, we aim to explore adapter modules integrated into hardware with online training. </a:t>
            </a:r>
          </a:p>
          <a:p>
            <a:endParaRPr lang="en-US"/>
          </a:p>
          <a:p>
            <a:r>
              <a:rPr lang="en-US"/>
              <a:t>This is motivated by considering a scenario in which an hardware device with a classification model has been trained for a specific domain, enabling it to perform classification tasks. For example, identifying a particular animal. </a:t>
            </a:r>
          </a:p>
          <a:p>
            <a:endParaRPr lang="en-US"/>
          </a:p>
          <a:p>
            <a:r>
              <a:rPr lang="en-US"/>
              <a:t>Now, imagine the hardware device needs to expand its capabilities to detect a new domain. For example, recognizing the same animal but in a different environment or habitat. </a:t>
            </a:r>
          </a:p>
          <a:p>
            <a:endParaRPr lang="en-US"/>
          </a:p>
          <a:p>
            <a:r>
              <a:rPr lang="en-US"/>
              <a:t>An objective is to achieve this without requiring offline training and without requiring full fine-tuning. </a:t>
            </a:r>
          </a:p>
          <a:p>
            <a:endParaRPr lang="en-US"/>
          </a:p>
          <a:p>
            <a:r>
              <a:rPr lang="en-US"/>
              <a:t>By incorporating a hardware based adapter module with online training into the device, we can easily extend the device's capabilities to classify the new domain without the need to perform offline training or full fine-tuning.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with that as motivation, this project introduces a hardware-based adapter module with online training capable of performing multi-domain learning implemented on an FPGA board. </a:t>
            </a:r>
          </a:p>
          <a:p>
            <a:endParaRPr lang="en-US"/>
          </a:p>
          <a:p>
            <a:r>
              <a:rPr lang="en-US"/>
              <a:t>the Zynq UltraScale+ RFSoC ZCU111 FPGA Evaluation board</a:t>
            </a:r>
          </a:p>
          <a:p>
            <a:endParaRPr lang="en-US"/>
          </a:p>
          <a:p>
            <a:r>
              <a:rPr lang="en-US"/>
              <a:t>Specifically, a series and parallel configuration are designed to adapt a convolutional neural network called the Super Skinny Convolutional Neural Network (SSCNN) composed of one convolutional layer, 1 max-pooling layer and 1 fully connected layer. </a:t>
            </a:r>
          </a:p>
          <a:p>
            <a:endParaRPr lang="en-US"/>
          </a:p>
          <a:p>
            <a:r>
              <a:rPr lang="en-US"/>
              <a:t>The different domains used for evaluation of the adapter network is the original MNIST dataset which is one domain, and a new reduced MNIST dataset which has the number 9 removed as another domain.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Looking at FPGA implentation of Neural Networks in literature,  the main hardware implementations often involve feed-forward neural networks where the network’s training occurs in an offline computing environment. This means the training phase is executed in software, while the hardware is employed for inference. </a:t>
            </a:r>
          </a:p>
          <a:p>
            <a:endParaRPr lang="en-US"/>
          </a:p>
          <a:p>
            <a:r>
              <a:rPr lang="en-US"/>
              <a:t>Training conducted entirely in hardware is relatively rare and infrequently pursued.</a:t>
            </a:r>
          </a:p>
          <a:p>
            <a:endParaRPr lang="en-US"/>
          </a:p>
          <a:p>
            <a:r>
              <a:rPr lang="en-US"/>
              <a:t>After researching various existing adapter architectures,  all of the approaches relied entirely on software methods, where both inference and training, are performed online. </a:t>
            </a:r>
          </a:p>
          <a:p>
            <a:endParaRPr lang="en-US"/>
          </a:p>
          <a:p>
            <a:r>
              <a:rPr lang="en-US"/>
              <a:t>So considering the advantages of FPGAs, there is a compelling interest in investigating adapter architectures in a hardware context where both inference and training are executed in hardware.</a:t>
            </a:r>
          </a:p>
          <a:p>
            <a:endParaRPr lang="en-US"/>
          </a:p>
          <a:p>
            <a:r>
              <a:rPr lang="en-US"/>
              <a:t>Thus, the primary contribution of this thesis is: SCREEEEEEEN</a:t>
            </a:r>
          </a:p>
          <a:p>
            <a:endParaRPr lang="en-US"/>
          </a:p>
          <a:p>
            <a:endParaRPr lang="en-US"/>
          </a:p>
          <a:p>
            <a:r>
              <a:rPr lang="en-US"/>
              <a:t>Also, during research of existing adapter architectures, most were designed for extremely large networks such as deep CNNs and ResNets and also extremely large datasets such as ImageNet.</a:t>
            </a:r>
          </a:p>
          <a:p>
            <a:endParaRPr lang="en-US"/>
          </a:p>
          <a:p>
            <a:r>
              <a:rPr lang="en-US"/>
              <a:t>The application and performance of adapter architectures for smaller networks and datasets remain largely uncharted territory.</a:t>
            </a:r>
          </a:p>
          <a:p>
            <a:endParaRPr lang="en-US"/>
          </a:p>
          <a:p>
            <a:r>
              <a:rPr lang="en-US"/>
              <a:t>So, the second significant contribution of this thesis is to:</a:t>
            </a:r>
          </a:p>
          <a:p>
            <a:endParaRPr lang="en-US"/>
          </a:p>
          <a:p>
            <a:r>
              <a:rPr lang="en-US"/>
              <a:t>SCREEEN</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development of the adapter architecture, the series and parallel residual adapter architectures found in literature was used as the foundational framework for this projects adapter module architecture.</a:t>
            </a:r>
          </a:p>
          <a:p>
            <a:endParaRPr lang="en-US"/>
          </a:p>
          <a:p>
            <a:r>
              <a:rPr lang="en-US"/>
              <a:t>The fundamental idea of introducing 1x1 filter banks or kernels into the convolutional layer is used in this projects adapter architecture just like in the literature</a:t>
            </a:r>
          </a:p>
          <a:p>
            <a:endParaRPr lang="en-US"/>
          </a:p>
          <a:p>
            <a:r>
              <a:rPr lang="en-US"/>
              <a:t>As the images show, the series adapter is placed in series with the convolutional layer of the SSCNN network while the parallel adapter is placed in parallel with the convolutional layer of the SSCNN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project is divided into two main components: software and hardware. </a:t>
            </a:r>
          </a:p>
          <a:p>
            <a:endParaRPr lang="en-US"/>
          </a:p>
          <a:p>
            <a:r>
              <a:rPr lang="en-US"/>
              <a:t>In the software design phase, the adapter network is designed in software and tested using the two MNIST datasets. It is initially developed and evaluated in PyTorch which serves as a benchmark. </a:t>
            </a:r>
          </a:p>
          <a:p>
            <a:endParaRPr lang="en-US"/>
          </a:p>
          <a:p>
            <a:endParaRPr lang="en-US"/>
          </a:p>
          <a:p>
            <a:r>
              <a:rPr lang="en-US"/>
              <a:t>Then, a custom C network is designed, which manual coding of the adapter network, such as the inference and backpropagation algorithms, and evaluation with the two MNIST datasets is again performed. </a:t>
            </a:r>
          </a:p>
          <a:p>
            <a:endParaRPr lang="en-US"/>
          </a:p>
          <a:p>
            <a:r>
              <a:rPr lang="en-US"/>
              <a:t>For the software,  32-bit single precision floating point was used.</a:t>
            </a:r>
          </a:p>
          <a:p>
            <a:endParaRPr lang="en-US"/>
          </a:p>
          <a:p>
            <a:r>
              <a:rPr lang="en-US"/>
              <a:t>On the hardware side, a high-level circuit design of the adapter module is created using SystemVerilog, which is then converted into an RTL design. </a:t>
            </a:r>
          </a:p>
          <a:p>
            <a:endParaRPr lang="en-US"/>
          </a:p>
          <a:p>
            <a:r>
              <a:rPr lang="en-US"/>
              <a:t>Unlike the software aspect, where the design invloves both the adapter and network integration, the hardware design focuses solely on the adapter module. </a:t>
            </a:r>
          </a:p>
          <a:p>
            <a:endParaRPr lang="en-US"/>
          </a:p>
          <a:p>
            <a:r>
              <a:rPr lang="en-US"/>
              <a:t>Correctness is verified by generating inputs for the adapter module in software and providing them to the network. The adapter module is then simulated using Vivado Simulator, and its output is compared with the C simulator’s output. </a:t>
            </a:r>
          </a:p>
          <a:p>
            <a:endParaRPr lang="en-US"/>
          </a:p>
          <a:p>
            <a:r>
              <a:rPr lang="en-US"/>
              <a:t>Once correctness is validated, the adapter modules are synthesised and inmplented onto the target board using Xilix Vivado, and resource utilization, power consumption, and latency assessment of the adapter module is carried out</a:t>
            </a:r>
          </a:p>
          <a:p>
            <a:endParaRPr lang="en-US"/>
          </a:p>
          <a:p>
            <a:r>
              <a:rPr lang="en-US"/>
              <a:t>In hardware, we also utilize 32-bit single precision floating point as the numbering system. But we also design the adapter modules with 16-bit half precision floating point, and custom 12-bit and 10-bit precision floating point.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tables summarize the PyTorch simulation results for the SSCNN adapter network. </a:t>
            </a:r>
          </a:p>
          <a:p>
            <a:endParaRPr lang="en-US"/>
          </a:p>
          <a:p>
            <a:r>
              <a:rPr lang="en-US"/>
              <a:t>The first table shows the accuracy score for the original unadapted SSCNN network trained on the Reduced MNIST dataset, achieving a base performance of 98.35% accuracy. </a:t>
            </a:r>
          </a:p>
          <a:p>
            <a:endParaRPr lang="en-US"/>
          </a:p>
          <a:p>
            <a:r>
              <a:rPr lang="en-US"/>
              <a:t>The network was then fine-tuned, with both full vanilla finetuning and fine-tuning with the series and parallel adapters on a new dataset, the Original MNIST dataset. </a:t>
            </a:r>
          </a:p>
          <a:p>
            <a:endParaRPr lang="en-US"/>
          </a:p>
          <a:p>
            <a:r>
              <a:rPr lang="en-US"/>
              <a:t>Full vanilla finetuning achieved a slightly higher accuracy of 98.27%, but it required the retraining of the entire network’s parameters. </a:t>
            </a:r>
          </a:p>
          <a:p>
            <a:endParaRPr lang="en-US"/>
          </a:p>
          <a:p>
            <a:r>
              <a:rPr lang="en-US"/>
              <a:t>On the other hand, the series and parallel adapters only introduced a small number of additional parameters for training and produced similar levels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txBody>
          <a:bodyPr/>
          <a:lstStyle/>
          <a:p>
            <a:endParaRPr lang="en-AU"/>
          </a:p>
        </p:txBody>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94068" y="1008088"/>
            <a:ext cx="1182840" cy="1227058"/>
          </a:xfrm>
          <a:custGeom>
            <a:avLst/>
            <a:gdLst/>
            <a:ahLst/>
            <a:cxnLst/>
            <a:rect l="l" t="t" r="r" b="b"/>
            <a:pathLst>
              <a:path w="1182840" h="1227058">
                <a:moveTo>
                  <a:pt x="0" y="0"/>
                </a:moveTo>
                <a:lnTo>
                  <a:pt x="1182840" y="0"/>
                </a:lnTo>
                <a:lnTo>
                  <a:pt x="1182840" y="1227058"/>
                </a:lnTo>
                <a:lnTo>
                  <a:pt x="0" y="1227058"/>
                </a:lnTo>
                <a:lnTo>
                  <a:pt x="0" y="0"/>
                </a:lnTo>
                <a:close/>
              </a:path>
            </a:pathLst>
          </a:custGeom>
          <a:blipFill>
            <a:blip r:embed="rId4"/>
            <a:stretch>
              <a:fillRect l="-25607" t="-18865" r="-213708" b="-11970"/>
            </a:stretch>
          </a:blipFill>
        </p:spPr>
        <p:txBody>
          <a:bodyPr/>
          <a:lstStyle/>
          <a:p>
            <a:endParaRPr lang="en-AU"/>
          </a:p>
        </p:txBody>
      </p:sp>
      <p:sp>
        <p:nvSpPr>
          <p:cNvPr id="10" name="TextBox 10"/>
          <p:cNvSpPr txBox="1"/>
          <p:nvPr/>
        </p:nvSpPr>
        <p:spPr>
          <a:xfrm>
            <a:off x="1028700" y="3386455"/>
            <a:ext cx="11231069" cy="3428366"/>
          </a:xfrm>
          <a:prstGeom prst="rect">
            <a:avLst/>
          </a:prstGeom>
        </p:spPr>
        <p:txBody>
          <a:bodyPr lIns="0" tIns="0" rIns="0" bIns="0" rtlCol="0" anchor="t">
            <a:spAutoFit/>
          </a:bodyPr>
          <a:lstStyle/>
          <a:p>
            <a:pPr>
              <a:lnSpc>
                <a:spcPts val="6859"/>
              </a:lnSpc>
              <a:spcBef>
                <a:spcPct val="0"/>
              </a:spcBef>
            </a:pPr>
            <a:r>
              <a:rPr lang="en-US" sz="4899" dirty="0">
                <a:solidFill>
                  <a:srgbClr val="000000"/>
                </a:solidFill>
                <a:latin typeface="Montserrat Bold"/>
              </a:rPr>
              <a:t>Hardware implementation of series and parallel adapter modules with online training capable of multi-domain learning</a:t>
            </a:r>
          </a:p>
        </p:txBody>
      </p:sp>
      <p:sp>
        <p:nvSpPr>
          <p:cNvPr id="11" name="TextBox 11"/>
          <p:cNvSpPr txBox="1"/>
          <p:nvPr/>
        </p:nvSpPr>
        <p:spPr>
          <a:xfrm>
            <a:off x="2244301" y="1131082"/>
            <a:ext cx="2757872" cy="974670"/>
          </a:xfrm>
          <a:prstGeom prst="rect">
            <a:avLst/>
          </a:prstGeom>
        </p:spPr>
        <p:txBody>
          <a:bodyPr lIns="0" tIns="0" rIns="0" bIns="0" rtlCol="0" anchor="t">
            <a:spAutoFit/>
          </a:bodyPr>
          <a:lstStyle/>
          <a:p>
            <a:pPr marL="0" lvl="0" indent="0" algn="l">
              <a:lnSpc>
                <a:spcPts val="3983"/>
              </a:lnSpc>
              <a:spcBef>
                <a:spcPct val="0"/>
              </a:spcBef>
            </a:pPr>
            <a:r>
              <a:rPr lang="en-US" sz="2845">
                <a:solidFill>
                  <a:srgbClr val="000000"/>
                </a:solidFill>
                <a:latin typeface="Montserrat"/>
              </a:rPr>
              <a:t>University of Sydney</a:t>
            </a:r>
          </a:p>
        </p:txBody>
      </p:sp>
      <p:sp>
        <p:nvSpPr>
          <p:cNvPr id="12" name="TextBox 12"/>
          <p:cNvSpPr txBox="1"/>
          <p:nvPr/>
        </p:nvSpPr>
        <p:spPr>
          <a:xfrm>
            <a:off x="1028700" y="8150891"/>
            <a:ext cx="7173539" cy="554635"/>
          </a:xfrm>
          <a:prstGeom prst="rect">
            <a:avLst/>
          </a:prstGeom>
        </p:spPr>
        <p:txBody>
          <a:bodyPr lIns="0" tIns="0" rIns="0" bIns="0" rtlCol="0" anchor="t">
            <a:spAutoFit/>
          </a:bodyPr>
          <a:lstStyle/>
          <a:p>
            <a:pPr>
              <a:lnSpc>
                <a:spcPts val="4632"/>
              </a:lnSpc>
              <a:spcBef>
                <a:spcPct val="0"/>
              </a:spcBef>
            </a:pPr>
            <a:r>
              <a:rPr lang="en-US" sz="3308">
                <a:solidFill>
                  <a:srgbClr val="000000"/>
                </a:solidFill>
                <a:latin typeface="Montserrat"/>
              </a:rPr>
              <a:t>Presented by Niyana Yohannes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4674" y="2714118"/>
            <a:ext cx="11532524" cy="3199090"/>
          </a:xfrm>
          <a:custGeom>
            <a:avLst/>
            <a:gdLst/>
            <a:ahLst/>
            <a:cxnLst/>
            <a:rect l="l" t="t" r="r" b="b"/>
            <a:pathLst>
              <a:path w="11532524" h="3199090">
                <a:moveTo>
                  <a:pt x="0" y="0"/>
                </a:moveTo>
                <a:lnTo>
                  <a:pt x="11532524" y="0"/>
                </a:lnTo>
                <a:lnTo>
                  <a:pt x="11532524" y="3199091"/>
                </a:lnTo>
                <a:lnTo>
                  <a:pt x="0" y="3199091"/>
                </a:lnTo>
                <a:lnTo>
                  <a:pt x="0" y="0"/>
                </a:lnTo>
                <a:close/>
              </a:path>
            </a:pathLst>
          </a:custGeom>
          <a:blipFill>
            <a:blip r:embed="rId3"/>
            <a:stretch>
              <a:fillRect/>
            </a:stretch>
          </a:blipFill>
        </p:spPr>
        <p:txBody>
          <a:bodyPr/>
          <a:lstStyle/>
          <a:p>
            <a:endParaRPr lang="en-AU"/>
          </a:p>
        </p:txBody>
      </p:sp>
      <p:sp>
        <p:nvSpPr>
          <p:cNvPr id="3" name="Freeform 3"/>
          <p:cNvSpPr/>
          <p:nvPr/>
        </p:nvSpPr>
        <p:spPr>
          <a:xfrm>
            <a:off x="6290936" y="5650427"/>
            <a:ext cx="11532524" cy="4212794"/>
          </a:xfrm>
          <a:custGeom>
            <a:avLst/>
            <a:gdLst/>
            <a:ahLst/>
            <a:cxnLst/>
            <a:rect l="l" t="t" r="r" b="b"/>
            <a:pathLst>
              <a:path w="11532524" h="4212794">
                <a:moveTo>
                  <a:pt x="0" y="0"/>
                </a:moveTo>
                <a:lnTo>
                  <a:pt x="11532523" y="0"/>
                </a:lnTo>
                <a:lnTo>
                  <a:pt x="11532523" y="4212794"/>
                </a:lnTo>
                <a:lnTo>
                  <a:pt x="0" y="4212794"/>
                </a:lnTo>
                <a:lnTo>
                  <a:pt x="0" y="0"/>
                </a:lnTo>
                <a:close/>
              </a:path>
            </a:pathLst>
          </a:custGeom>
          <a:blipFill>
            <a:blip r:embed="rId4"/>
            <a:stretch>
              <a:fillRect/>
            </a:stretch>
          </a:blipFill>
        </p:spPr>
        <p:txBody>
          <a:bodyPr/>
          <a:lstStyle/>
          <a:p>
            <a:endParaRPr lang="en-AU"/>
          </a:p>
        </p:txBody>
      </p:sp>
      <p:sp>
        <p:nvSpPr>
          <p:cNvPr id="4" name="TextBox 4"/>
          <p:cNvSpPr txBox="1"/>
          <p:nvPr/>
        </p:nvSpPr>
        <p:spPr>
          <a:xfrm>
            <a:off x="3138734" y="508236"/>
            <a:ext cx="12010531" cy="1943100"/>
          </a:xfrm>
          <a:prstGeom prst="rect">
            <a:avLst/>
          </a:prstGeom>
        </p:spPr>
        <p:txBody>
          <a:bodyPr lIns="0" tIns="0" rIns="0" bIns="0" rtlCol="0" anchor="t">
            <a:spAutoFit/>
          </a:bodyPr>
          <a:lstStyle/>
          <a:p>
            <a:pPr algn="ctr">
              <a:lnSpc>
                <a:spcPts val="7677"/>
              </a:lnSpc>
            </a:pPr>
            <a:r>
              <a:rPr lang="en-US" sz="6397">
                <a:solidFill>
                  <a:srgbClr val="101010"/>
                </a:solidFill>
                <a:latin typeface="Montserrat Bold"/>
              </a:rPr>
              <a:t>Adapter Modules Architecture</a:t>
            </a:r>
          </a:p>
        </p:txBody>
      </p:sp>
      <p:sp>
        <p:nvSpPr>
          <p:cNvPr id="5" name="TextBox 5"/>
          <p:cNvSpPr txBox="1"/>
          <p:nvPr/>
        </p:nvSpPr>
        <p:spPr>
          <a:xfrm>
            <a:off x="11958128" y="3945363"/>
            <a:ext cx="3915271" cy="669926"/>
          </a:xfrm>
          <a:prstGeom prst="rect">
            <a:avLst/>
          </a:prstGeom>
        </p:spPr>
        <p:txBody>
          <a:bodyPr lIns="0" tIns="0" rIns="0" bIns="0" rtlCol="0" anchor="t">
            <a:spAutoFit/>
          </a:bodyPr>
          <a:lstStyle/>
          <a:p>
            <a:pPr algn="ctr">
              <a:lnSpc>
                <a:spcPts val="5599"/>
              </a:lnSpc>
              <a:spcBef>
                <a:spcPct val="0"/>
              </a:spcBef>
            </a:pPr>
            <a:r>
              <a:rPr lang="en-US" sz="3999">
                <a:solidFill>
                  <a:srgbClr val="101010"/>
                </a:solidFill>
                <a:latin typeface="Montserrat Bold"/>
              </a:rPr>
              <a:t>Series Adapter</a:t>
            </a:r>
          </a:p>
        </p:txBody>
      </p:sp>
      <p:sp>
        <p:nvSpPr>
          <p:cNvPr id="6" name="TextBox 6"/>
          <p:cNvSpPr txBox="1"/>
          <p:nvPr/>
        </p:nvSpPr>
        <p:spPr>
          <a:xfrm>
            <a:off x="1956317" y="8077037"/>
            <a:ext cx="4449167" cy="669926"/>
          </a:xfrm>
          <a:prstGeom prst="rect">
            <a:avLst/>
          </a:prstGeom>
        </p:spPr>
        <p:txBody>
          <a:bodyPr lIns="0" tIns="0" rIns="0" bIns="0" rtlCol="0" anchor="t">
            <a:spAutoFit/>
          </a:bodyPr>
          <a:lstStyle/>
          <a:p>
            <a:pPr algn="ctr">
              <a:lnSpc>
                <a:spcPts val="5599"/>
              </a:lnSpc>
              <a:spcBef>
                <a:spcPct val="0"/>
              </a:spcBef>
            </a:pPr>
            <a:r>
              <a:rPr lang="en-US" sz="3999">
                <a:solidFill>
                  <a:srgbClr val="101010"/>
                </a:solidFill>
                <a:latin typeface="Montserrat Bold"/>
              </a:rPr>
              <a:t>Parallel  Adapter</a:t>
            </a:r>
          </a:p>
        </p:txBody>
      </p:sp>
      <p:sp>
        <p:nvSpPr>
          <p:cNvPr id="7" name="TextBox 7"/>
          <p:cNvSpPr txBox="1"/>
          <p:nvPr/>
        </p:nvSpPr>
        <p:spPr>
          <a:xfrm>
            <a:off x="1630908" y="4883785"/>
            <a:ext cx="3541216" cy="471805"/>
          </a:xfrm>
          <a:prstGeom prst="rect">
            <a:avLst/>
          </a:prstGeom>
        </p:spPr>
        <p:txBody>
          <a:bodyPr lIns="0" tIns="0" rIns="0" bIns="0" rtlCol="0" anchor="t">
            <a:spAutoFit/>
          </a:bodyPr>
          <a:lstStyle/>
          <a:p>
            <a:pPr algn="ctr">
              <a:lnSpc>
                <a:spcPts val="3919"/>
              </a:lnSpc>
              <a:spcBef>
                <a:spcPct val="0"/>
              </a:spcBef>
            </a:pPr>
            <a:r>
              <a:rPr lang="en-US" sz="2799">
                <a:solidFill>
                  <a:srgbClr val="101010"/>
                </a:solidFill>
                <a:latin typeface="Montserrat"/>
              </a:rPr>
              <a:t>Convolutional Layer</a:t>
            </a:r>
          </a:p>
        </p:txBody>
      </p:sp>
      <p:sp>
        <p:nvSpPr>
          <p:cNvPr id="8" name="TextBox 8"/>
          <p:cNvSpPr txBox="1"/>
          <p:nvPr/>
        </p:nvSpPr>
        <p:spPr>
          <a:xfrm>
            <a:off x="7627405" y="4883785"/>
            <a:ext cx="2439392" cy="471805"/>
          </a:xfrm>
          <a:prstGeom prst="rect">
            <a:avLst/>
          </a:prstGeom>
        </p:spPr>
        <p:txBody>
          <a:bodyPr lIns="0" tIns="0" rIns="0" bIns="0" rtlCol="0" anchor="t">
            <a:spAutoFit/>
          </a:bodyPr>
          <a:lstStyle/>
          <a:p>
            <a:pPr algn="ctr">
              <a:lnSpc>
                <a:spcPts val="3919"/>
              </a:lnSpc>
              <a:spcBef>
                <a:spcPct val="0"/>
              </a:spcBef>
            </a:pPr>
            <a:r>
              <a:rPr lang="en-US" sz="2799">
                <a:solidFill>
                  <a:srgbClr val="101010"/>
                </a:solidFill>
                <a:latin typeface="Montserrat"/>
              </a:rPr>
              <a:t>Pooling Layer</a:t>
            </a:r>
          </a:p>
        </p:txBody>
      </p:sp>
      <p:sp>
        <p:nvSpPr>
          <p:cNvPr id="9" name="TextBox 9"/>
          <p:cNvSpPr txBox="1"/>
          <p:nvPr/>
        </p:nvSpPr>
        <p:spPr>
          <a:xfrm>
            <a:off x="4843998" y="2800557"/>
            <a:ext cx="2928402" cy="471805"/>
          </a:xfrm>
          <a:prstGeom prst="rect">
            <a:avLst/>
          </a:prstGeom>
        </p:spPr>
        <p:txBody>
          <a:bodyPr wrap="square" lIns="0" tIns="0" rIns="0" bIns="0" rtlCol="0" anchor="t">
            <a:spAutoFit/>
          </a:bodyPr>
          <a:lstStyle/>
          <a:p>
            <a:pPr algn="ctr">
              <a:lnSpc>
                <a:spcPts val="3919"/>
              </a:lnSpc>
              <a:spcBef>
                <a:spcPct val="0"/>
              </a:spcBef>
            </a:pPr>
            <a:r>
              <a:rPr lang="en-US" sz="2799" dirty="0">
                <a:solidFill>
                  <a:srgbClr val="101010"/>
                </a:solidFill>
                <a:latin typeface="Montserrat"/>
              </a:rPr>
              <a:t>1x1 Filter Bank</a:t>
            </a:r>
          </a:p>
        </p:txBody>
      </p:sp>
      <p:sp>
        <p:nvSpPr>
          <p:cNvPr id="10" name="TextBox 10"/>
          <p:cNvSpPr txBox="1"/>
          <p:nvPr/>
        </p:nvSpPr>
        <p:spPr>
          <a:xfrm>
            <a:off x="9594958" y="8998585"/>
            <a:ext cx="3541216" cy="471805"/>
          </a:xfrm>
          <a:prstGeom prst="rect">
            <a:avLst/>
          </a:prstGeom>
        </p:spPr>
        <p:txBody>
          <a:bodyPr lIns="0" tIns="0" rIns="0" bIns="0" rtlCol="0" anchor="t">
            <a:spAutoFit/>
          </a:bodyPr>
          <a:lstStyle/>
          <a:p>
            <a:pPr algn="ctr">
              <a:lnSpc>
                <a:spcPts val="3919"/>
              </a:lnSpc>
              <a:spcBef>
                <a:spcPct val="0"/>
              </a:spcBef>
            </a:pPr>
            <a:r>
              <a:rPr lang="en-US" sz="2799">
                <a:solidFill>
                  <a:srgbClr val="101010"/>
                </a:solidFill>
                <a:latin typeface="Montserrat"/>
              </a:rPr>
              <a:t>Convolutional Layer</a:t>
            </a:r>
          </a:p>
        </p:txBody>
      </p:sp>
      <p:sp>
        <p:nvSpPr>
          <p:cNvPr id="11" name="TextBox 11"/>
          <p:cNvSpPr txBox="1"/>
          <p:nvPr/>
        </p:nvSpPr>
        <p:spPr>
          <a:xfrm>
            <a:off x="10123992" y="5653495"/>
            <a:ext cx="2753808" cy="46378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101010"/>
                </a:solidFill>
                <a:latin typeface="Montserrat"/>
              </a:rPr>
              <a:t>1x1 Filter Bank</a:t>
            </a:r>
          </a:p>
        </p:txBody>
      </p:sp>
      <p:sp>
        <p:nvSpPr>
          <p:cNvPr id="12" name="TextBox 12"/>
          <p:cNvSpPr txBox="1"/>
          <p:nvPr/>
        </p:nvSpPr>
        <p:spPr>
          <a:xfrm>
            <a:off x="13915763" y="8998585"/>
            <a:ext cx="2439392" cy="471805"/>
          </a:xfrm>
          <a:prstGeom prst="rect">
            <a:avLst/>
          </a:prstGeom>
        </p:spPr>
        <p:txBody>
          <a:bodyPr lIns="0" tIns="0" rIns="0" bIns="0" rtlCol="0" anchor="t">
            <a:spAutoFit/>
          </a:bodyPr>
          <a:lstStyle/>
          <a:p>
            <a:pPr algn="ctr">
              <a:lnSpc>
                <a:spcPts val="3919"/>
              </a:lnSpc>
              <a:spcBef>
                <a:spcPct val="0"/>
              </a:spcBef>
            </a:pPr>
            <a:r>
              <a:rPr lang="en-US" sz="2799">
                <a:solidFill>
                  <a:srgbClr val="101010"/>
                </a:solidFill>
                <a:latin typeface="Montserrat"/>
              </a:rPr>
              <a:t>Pooling Layer</a:t>
            </a:r>
          </a:p>
        </p:txBody>
      </p:sp>
      <p:sp>
        <p:nvSpPr>
          <p:cNvPr id="13" name="TextBox 13"/>
          <p:cNvSpPr txBox="1"/>
          <p:nvPr/>
        </p:nvSpPr>
        <p:spPr>
          <a:xfrm>
            <a:off x="7026624" y="8998585"/>
            <a:ext cx="1706116" cy="46378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101010"/>
                </a:solidFill>
                <a:latin typeface="Montserrat"/>
              </a:rPr>
              <a:t>Input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602" y="5473206"/>
            <a:ext cx="17974797" cy="2320353"/>
          </a:xfrm>
          <a:custGeom>
            <a:avLst/>
            <a:gdLst/>
            <a:ahLst/>
            <a:cxnLst/>
            <a:rect l="l" t="t" r="r" b="b"/>
            <a:pathLst>
              <a:path w="17974797" h="2320353">
                <a:moveTo>
                  <a:pt x="0" y="0"/>
                </a:moveTo>
                <a:lnTo>
                  <a:pt x="17974796" y="0"/>
                </a:lnTo>
                <a:lnTo>
                  <a:pt x="17974796" y="2320353"/>
                </a:lnTo>
                <a:lnTo>
                  <a:pt x="0" y="2320353"/>
                </a:lnTo>
                <a:lnTo>
                  <a:pt x="0" y="0"/>
                </a:lnTo>
                <a:close/>
              </a:path>
            </a:pathLst>
          </a:custGeom>
          <a:blipFill>
            <a:blip r:embed="rId3"/>
            <a:stretch>
              <a:fillRect l="-1026" r="-1026"/>
            </a:stretch>
          </a:blipFill>
        </p:spPr>
        <p:txBody>
          <a:bodyPr/>
          <a:lstStyle/>
          <a:p>
            <a:endParaRPr lang="en-AU"/>
          </a:p>
        </p:txBody>
      </p:sp>
      <p:sp>
        <p:nvSpPr>
          <p:cNvPr id="3" name="TextBox 3"/>
          <p:cNvSpPr txBox="1"/>
          <p:nvPr/>
        </p:nvSpPr>
        <p:spPr>
          <a:xfrm>
            <a:off x="-224199" y="640985"/>
            <a:ext cx="12010531" cy="1943100"/>
          </a:xfrm>
          <a:prstGeom prst="rect">
            <a:avLst/>
          </a:prstGeom>
        </p:spPr>
        <p:txBody>
          <a:bodyPr lIns="0" tIns="0" rIns="0" bIns="0" rtlCol="0" anchor="t">
            <a:spAutoFit/>
          </a:bodyPr>
          <a:lstStyle/>
          <a:p>
            <a:pPr algn="ctr">
              <a:lnSpc>
                <a:spcPts val="7677"/>
              </a:lnSpc>
            </a:pPr>
            <a:r>
              <a:rPr lang="en-US" sz="6397">
                <a:solidFill>
                  <a:srgbClr val="101010"/>
                </a:solidFill>
                <a:latin typeface="Montserrat Bold"/>
              </a:rPr>
              <a:t>Workflow followed throughout project</a:t>
            </a:r>
          </a:p>
        </p:txBody>
      </p:sp>
      <p:sp>
        <p:nvSpPr>
          <p:cNvPr id="4" name="Freeform 4"/>
          <p:cNvSpPr/>
          <p:nvPr/>
        </p:nvSpPr>
        <p:spPr>
          <a:xfrm>
            <a:off x="12309873" y="-365883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4"/>
            <a:stretch>
              <a:fillRect/>
            </a:stretch>
          </a:blipFill>
        </p:spPr>
        <p:txBody>
          <a:bodyPr/>
          <a:lstStyle/>
          <a:p>
            <a:endParaRPr lang="en-A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92901" y="4097255"/>
            <a:ext cx="13518398" cy="2092489"/>
          </a:xfrm>
          <a:prstGeom prst="rect">
            <a:avLst/>
          </a:prstGeom>
        </p:spPr>
        <p:txBody>
          <a:bodyPr lIns="0" tIns="0" rIns="0" bIns="0" rtlCol="0" anchor="t">
            <a:spAutoFit/>
          </a:bodyPr>
          <a:lstStyle/>
          <a:p>
            <a:pPr marL="0" lvl="0" indent="0" algn="ctr">
              <a:lnSpc>
                <a:spcPts val="16620"/>
              </a:lnSpc>
              <a:spcBef>
                <a:spcPct val="0"/>
              </a:spcBef>
            </a:pPr>
            <a:r>
              <a:rPr lang="en-US" sz="13850">
                <a:solidFill>
                  <a:srgbClr val="FFFFFF"/>
                </a:solidFill>
                <a:latin typeface="Montserrat Bold"/>
              </a:rPr>
              <a:t>Results</a:t>
            </a:r>
          </a:p>
        </p:txBody>
      </p:sp>
      <p:grpSp>
        <p:nvGrpSpPr>
          <p:cNvPr id="3" name="Group 3"/>
          <p:cNvGrpSpPr/>
          <p:nvPr/>
        </p:nvGrpSpPr>
        <p:grpSpPr>
          <a:xfrm>
            <a:off x="2290950" y="2675029"/>
            <a:ext cx="14322299" cy="4936941"/>
            <a:chOff x="0" y="0"/>
            <a:chExt cx="4514895" cy="1556298"/>
          </a:xfrm>
        </p:grpSpPr>
        <p:sp>
          <p:nvSpPr>
            <p:cNvPr id="4" name="Freeform 4"/>
            <p:cNvSpPr/>
            <p:nvPr/>
          </p:nvSpPr>
          <p:spPr>
            <a:xfrm>
              <a:off x="0" y="0"/>
              <a:ext cx="4514895" cy="1556298"/>
            </a:xfrm>
            <a:custGeom>
              <a:avLst/>
              <a:gdLst/>
              <a:ahLst/>
              <a:cxnLst/>
              <a:rect l="l" t="t" r="r" b="b"/>
              <a:pathLst>
                <a:path w="4514895" h="1556298">
                  <a:moveTo>
                    <a:pt x="0" y="0"/>
                  </a:moveTo>
                  <a:lnTo>
                    <a:pt x="4514895" y="0"/>
                  </a:lnTo>
                  <a:lnTo>
                    <a:pt x="4514895"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AU"/>
            </a:p>
          </p:txBody>
        </p:sp>
        <p:sp>
          <p:nvSpPr>
            <p:cNvPr id="5" name="TextBox 5"/>
            <p:cNvSpPr txBox="1"/>
            <p:nvPr/>
          </p:nvSpPr>
          <p:spPr>
            <a:xfrm>
              <a:off x="0" y="-47625"/>
              <a:ext cx="4514895"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09873" y="-365883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3"/>
            <a:stretch>
              <a:fillRect/>
            </a:stretch>
          </a:blipFill>
        </p:spPr>
        <p:txBody>
          <a:bodyPr/>
          <a:lstStyle/>
          <a:p>
            <a:endParaRPr lang="en-AU"/>
          </a:p>
        </p:txBody>
      </p:sp>
      <p:sp>
        <p:nvSpPr>
          <p:cNvPr id="3" name="Freeform 3"/>
          <p:cNvSpPr/>
          <p:nvPr/>
        </p:nvSpPr>
        <p:spPr>
          <a:xfrm>
            <a:off x="296299" y="3783685"/>
            <a:ext cx="15369138" cy="5215353"/>
          </a:xfrm>
          <a:custGeom>
            <a:avLst/>
            <a:gdLst/>
            <a:ahLst/>
            <a:cxnLst/>
            <a:rect l="l" t="t" r="r" b="b"/>
            <a:pathLst>
              <a:path w="15369138" h="5215353">
                <a:moveTo>
                  <a:pt x="0" y="0"/>
                </a:moveTo>
                <a:lnTo>
                  <a:pt x="15369138" y="0"/>
                </a:lnTo>
                <a:lnTo>
                  <a:pt x="15369138" y="5215353"/>
                </a:lnTo>
                <a:lnTo>
                  <a:pt x="0" y="5215353"/>
                </a:lnTo>
                <a:lnTo>
                  <a:pt x="0" y="0"/>
                </a:lnTo>
                <a:close/>
              </a:path>
            </a:pathLst>
          </a:custGeom>
          <a:blipFill>
            <a:blip r:embed="rId4"/>
            <a:stretch>
              <a:fillRect/>
            </a:stretch>
          </a:blipFill>
        </p:spPr>
        <p:txBody>
          <a:bodyPr/>
          <a:lstStyle/>
          <a:p>
            <a:endParaRPr lang="en-AU"/>
          </a:p>
        </p:txBody>
      </p:sp>
      <p:sp>
        <p:nvSpPr>
          <p:cNvPr id="4" name="TextBox 4"/>
          <p:cNvSpPr txBox="1"/>
          <p:nvPr/>
        </p:nvSpPr>
        <p:spPr>
          <a:xfrm>
            <a:off x="1028700" y="697706"/>
            <a:ext cx="9945353" cy="1796276"/>
          </a:xfrm>
          <a:prstGeom prst="rect">
            <a:avLst/>
          </a:prstGeom>
        </p:spPr>
        <p:txBody>
          <a:bodyPr lIns="0" tIns="0" rIns="0" bIns="0" rtlCol="0" anchor="t">
            <a:spAutoFit/>
          </a:bodyPr>
          <a:lstStyle/>
          <a:p>
            <a:pPr marL="0" lvl="0" indent="0" algn="l">
              <a:lnSpc>
                <a:spcPts val="7094"/>
              </a:lnSpc>
              <a:spcBef>
                <a:spcPct val="0"/>
              </a:spcBef>
            </a:pPr>
            <a:r>
              <a:rPr lang="en-US" sz="5911">
                <a:solidFill>
                  <a:srgbClr val="101010"/>
                </a:solidFill>
                <a:latin typeface="Montserrat Bold"/>
              </a:rPr>
              <a:t>Software Results: PyTorch Network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88833" y="4390330"/>
            <a:ext cx="10100890" cy="4241258"/>
          </a:xfrm>
          <a:custGeom>
            <a:avLst/>
            <a:gdLst/>
            <a:ahLst/>
            <a:cxnLst/>
            <a:rect l="l" t="t" r="r" b="b"/>
            <a:pathLst>
              <a:path w="10100890" h="4241258">
                <a:moveTo>
                  <a:pt x="0" y="0"/>
                </a:moveTo>
                <a:lnTo>
                  <a:pt x="10100890" y="0"/>
                </a:lnTo>
                <a:lnTo>
                  <a:pt x="10100890" y="4241257"/>
                </a:lnTo>
                <a:lnTo>
                  <a:pt x="0" y="4241257"/>
                </a:lnTo>
                <a:lnTo>
                  <a:pt x="0" y="0"/>
                </a:lnTo>
                <a:close/>
              </a:path>
            </a:pathLst>
          </a:custGeom>
          <a:blipFill>
            <a:blip r:embed="rId3"/>
            <a:stretch>
              <a:fillRect/>
            </a:stretch>
          </a:blipFill>
        </p:spPr>
        <p:txBody>
          <a:bodyPr/>
          <a:lstStyle/>
          <a:p>
            <a:endParaRPr lang="en-AU"/>
          </a:p>
        </p:txBody>
      </p:sp>
      <p:sp>
        <p:nvSpPr>
          <p:cNvPr id="3" name="Freeform 3"/>
          <p:cNvSpPr/>
          <p:nvPr/>
        </p:nvSpPr>
        <p:spPr>
          <a:xfrm>
            <a:off x="12309873" y="-3658830"/>
            <a:ext cx="9898854" cy="8599630"/>
          </a:xfrm>
          <a:custGeom>
            <a:avLst/>
            <a:gdLst/>
            <a:ahLst/>
            <a:cxnLst/>
            <a:rect l="l" t="t" r="r" b="b"/>
            <a:pathLst>
              <a:path w="9898854" h="8599630">
                <a:moveTo>
                  <a:pt x="0" y="0"/>
                </a:moveTo>
                <a:lnTo>
                  <a:pt x="9898854" y="0"/>
                </a:lnTo>
                <a:lnTo>
                  <a:pt x="9898854" y="8599630"/>
                </a:lnTo>
                <a:lnTo>
                  <a:pt x="0" y="8599630"/>
                </a:lnTo>
                <a:lnTo>
                  <a:pt x="0" y="0"/>
                </a:lnTo>
                <a:close/>
              </a:path>
            </a:pathLst>
          </a:custGeom>
          <a:blipFill>
            <a:blip r:embed="rId4"/>
            <a:stretch>
              <a:fillRect/>
            </a:stretch>
          </a:blipFill>
        </p:spPr>
        <p:txBody>
          <a:bodyPr/>
          <a:lstStyle/>
          <a:p>
            <a:endParaRPr lang="en-AU"/>
          </a:p>
        </p:txBody>
      </p:sp>
      <p:sp>
        <p:nvSpPr>
          <p:cNvPr id="4" name="Freeform 4"/>
          <p:cNvSpPr/>
          <p:nvPr/>
        </p:nvSpPr>
        <p:spPr>
          <a:xfrm>
            <a:off x="0" y="5345444"/>
            <a:ext cx="7850907" cy="2331029"/>
          </a:xfrm>
          <a:custGeom>
            <a:avLst/>
            <a:gdLst/>
            <a:ahLst/>
            <a:cxnLst/>
            <a:rect l="l" t="t" r="r" b="b"/>
            <a:pathLst>
              <a:path w="7850907" h="2331029">
                <a:moveTo>
                  <a:pt x="0" y="0"/>
                </a:moveTo>
                <a:lnTo>
                  <a:pt x="7850907" y="0"/>
                </a:lnTo>
                <a:lnTo>
                  <a:pt x="7850907" y="2331029"/>
                </a:lnTo>
                <a:lnTo>
                  <a:pt x="0" y="2331029"/>
                </a:lnTo>
                <a:lnTo>
                  <a:pt x="0" y="0"/>
                </a:lnTo>
                <a:close/>
              </a:path>
            </a:pathLst>
          </a:custGeom>
          <a:blipFill>
            <a:blip r:embed="rId5"/>
            <a:stretch>
              <a:fillRect/>
            </a:stretch>
          </a:blipFill>
        </p:spPr>
        <p:txBody>
          <a:bodyPr/>
          <a:lstStyle/>
          <a:p>
            <a:endParaRPr lang="en-AU"/>
          </a:p>
        </p:txBody>
      </p:sp>
      <p:sp>
        <p:nvSpPr>
          <p:cNvPr id="5" name="TextBox 5"/>
          <p:cNvSpPr txBox="1"/>
          <p:nvPr/>
        </p:nvSpPr>
        <p:spPr>
          <a:xfrm>
            <a:off x="1028700" y="697706"/>
            <a:ext cx="9945353" cy="1796276"/>
          </a:xfrm>
          <a:prstGeom prst="rect">
            <a:avLst/>
          </a:prstGeom>
        </p:spPr>
        <p:txBody>
          <a:bodyPr lIns="0" tIns="0" rIns="0" bIns="0" rtlCol="0" anchor="t">
            <a:spAutoFit/>
          </a:bodyPr>
          <a:lstStyle/>
          <a:p>
            <a:pPr marL="0" lvl="0" indent="0" algn="l">
              <a:lnSpc>
                <a:spcPts val="7094"/>
              </a:lnSpc>
              <a:spcBef>
                <a:spcPct val="0"/>
              </a:spcBef>
            </a:pPr>
            <a:r>
              <a:rPr lang="en-US" sz="5911">
                <a:solidFill>
                  <a:srgbClr val="101010"/>
                </a:solidFill>
                <a:latin typeface="Montserrat Bold"/>
              </a:rPr>
              <a:t>Software Results: Custom C Network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5850" y="2459341"/>
            <a:ext cx="7958471" cy="6798959"/>
          </a:xfrm>
          <a:custGeom>
            <a:avLst/>
            <a:gdLst/>
            <a:ahLst/>
            <a:cxnLst/>
            <a:rect l="l" t="t" r="r" b="b"/>
            <a:pathLst>
              <a:path w="7958471" h="6798959">
                <a:moveTo>
                  <a:pt x="0" y="0"/>
                </a:moveTo>
                <a:lnTo>
                  <a:pt x="7958470" y="0"/>
                </a:lnTo>
                <a:lnTo>
                  <a:pt x="7958470" y="6798959"/>
                </a:lnTo>
                <a:lnTo>
                  <a:pt x="0" y="6798959"/>
                </a:lnTo>
                <a:lnTo>
                  <a:pt x="0" y="0"/>
                </a:lnTo>
                <a:close/>
              </a:path>
            </a:pathLst>
          </a:custGeom>
          <a:blipFill>
            <a:blip r:embed="rId3"/>
            <a:stretch>
              <a:fillRect/>
            </a:stretch>
          </a:blipFill>
        </p:spPr>
        <p:txBody>
          <a:bodyPr/>
          <a:lstStyle/>
          <a:p>
            <a:endParaRPr lang="en-AU"/>
          </a:p>
        </p:txBody>
      </p:sp>
      <p:sp>
        <p:nvSpPr>
          <p:cNvPr id="3" name="Freeform 3"/>
          <p:cNvSpPr/>
          <p:nvPr/>
        </p:nvSpPr>
        <p:spPr>
          <a:xfrm>
            <a:off x="8609197" y="2459341"/>
            <a:ext cx="9048539" cy="6512206"/>
          </a:xfrm>
          <a:custGeom>
            <a:avLst/>
            <a:gdLst/>
            <a:ahLst/>
            <a:cxnLst/>
            <a:rect l="l" t="t" r="r" b="b"/>
            <a:pathLst>
              <a:path w="9048539" h="6512206">
                <a:moveTo>
                  <a:pt x="0" y="0"/>
                </a:moveTo>
                <a:lnTo>
                  <a:pt x="9048538" y="0"/>
                </a:lnTo>
                <a:lnTo>
                  <a:pt x="9048538" y="6512206"/>
                </a:lnTo>
                <a:lnTo>
                  <a:pt x="0" y="6512206"/>
                </a:lnTo>
                <a:lnTo>
                  <a:pt x="0" y="0"/>
                </a:lnTo>
                <a:close/>
              </a:path>
            </a:pathLst>
          </a:custGeom>
          <a:blipFill>
            <a:blip r:embed="rId4"/>
            <a:stretch>
              <a:fillRect/>
            </a:stretch>
          </a:blipFill>
        </p:spPr>
        <p:txBody>
          <a:bodyPr/>
          <a:lstStyle/>
          <a:p>
            <a:endParaRPr lang="en-AU"/>
          </a:p>
        </p:txBody>
      </p:sp>
      <p:sp>
        <p:nvSpPr>
          <p:cNvPr id="4" name="TextBox 4"/>
          <p:cNvSpPr txBox="1"/>
          <p:nvPr/>
        </p:nvSpPr>
        <p:spPr>
          <a:xfrm>
            <a:off x="4934024" y="579631"/>
            <a:ext cx="9945353" cy="898138"/>
          </a:xfrm>
          <a:prstGeom prst="rect">
            <a:avLst/>
          </a:prstGeom>
        </p:spPr>
        <p:txBody>
          <a:bodyPr lIns="0" tIns="0" rIns="0" bIns="0" rtlCol="0" anchor="t">
            <a:spAutoFit/>
          </a:bodyPr>
          <a:lstStyle/>
          <a:p>
            <a:pPr marL="0" lvl="0" indent="0" algn="l">
              <a:lnSpc>
                <a:spcPts val="7094"/>
              </a:lnSpc>
              <a:spcBef>
                <a:spcPct val="0"/>
              </a:spcBef>
            </a:pPr>
            <a:r>
              <a:rPr lang="en-US" sz="5911">
                <a:solidFill>
                  <a:srgbClr val="101010"/>
                </a:solidFill>
                <a:latin typeface="Montserrat Bold"/>
              </a:rPr>
              <a:t>Hardware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5026" y="1728442"/>
            <a:ext cx="6923523" cy="4312500"/>
          </a:xfrm>
          <a:custGeom>
            <a:avLst/>
            <a:gdLst/>
            <a:ahLst/>
            <a:cxnLst/>
            <a:rect l="l" t="t" r="r" b="b"/>
            <a:pathLst>
              <a:path w="6923523" h="4312500">
                <a:moveTo>
                  <a:pt x="0" y="0"/>
                </a:moveTo>
                <a:lnTo>
                  <a:pt x="6923523" y="0"/>
                </a:lnTo>
                <a:lnTo>
                  <a:pt x="6923523" y="4312501"/>
                </a:lnTo>
                <a:lnTo>
                  <a:pt x="0" y="4312501"/>
                </a:lnTo>
                <a:lnTo>
                  <a:pt x="0" y="0"/>
                </a:lnTo>
                <a:close/>
              </a:path>
            </a:pathLst>
          </a:custGeom>
          <a:blipFill>
            <a:blip r:embed="rId3"/>
            <a:stretch>
              <a:fillRect/>
            </a:stretch>
          </a:blipFill>
        </p:spPr>
        <p:txBody>
          <a:bodyPr/>
          <a:lstStyle/>
          <a:p>
            <a:endParaRPr lang="en-AU"/>
          </a:p>
        </p:txBody>
      </p:sp>
      <p:sp>
        <p:nvSpPr>
          <p:cNvPr id="3" name="Freeform 3"/>
          <p:cNvSpPr/>
          <p:nvPr/>
        </p:nvSpPr>
        <p:spPr>
          <a:xfrm>
            <a:off x="5682239" y="6040943"/>
            <a:ext cx="6923523" cy="4194333"/>
          </a:xfrm>
          <a:custGeom>
            <a:avLst/>
            <a:gdLst/>
            <a:ahLst/>
            <a:cxnLst/>
            <a:rect l="l" t="t" r="r" b="b"/>
            <a:pathLst>
              <a:path w="6923523" h="4194333">
                <a:moveTo>
                  <a:pt x="0" y="0"/>
                </a:moveTo>
                <a:lnTo>
                  <a:pt x="6923522" y="0"/>
                </a:lnTo>
                <a:lnTo>
                  <a:pt x="6923522" y="4194333"/>
                </a:lnTo>
                <a:lnTo>
                  <a:pt x="0" y="4194333"/>
                </a:lnTo>
                <a:lnTo>
                  <a:pt x="0" y="0"/>
                </a:lnTo>
                <a:close/>
              </a:path>
            </a:pathLst>
          </a:custGeom>
          <a:blipFill>
            <a:blip r:embed="rId4"/>
            <a:stretch>
              <a:fillRect/>
            </a:stretch>
          </a:blipFill>
        </p:spPr>
        <p:txBody>
          <a:bodyPr/>
          <a:lstStyle/>
          <a:p>
            <a:endParaRPr lang="en-AU"/>
          </a:p>
        </p:txBody>
      </p:sp>
      <p:sp>
        <p:nvSpPr>
          <p:cNvPr id="4" name="Freeform 4"/>
          <p:cNvSpPr/>
          <p:nvPr/>
        </p:nvSpPr>
        <p:spPr>
          <a:xfrm>
            <a:off x="10381021" y="1623840"/>
            <a:ext cx="7235255" cy="4271032"/>
          </a:xfrm>
          <a:custGeom>
            <a:avLst/>
            <a:gdLst/>
            <a:ahLst/>
            <a:cxnLst/>
            <a:rect l="l" t="t" r="r" b="b"/>
            <a:pathLst>
              <a:path w="7235255" h="4271032">
                <a:moveTo>
                  <a:pt x="0" y="0"/>
                </a:moveTo>
                <a:lnTo>
                  <a:pt x="7235255" y="0"/>
                </a:lnTo>
                <a:lnTo>
                  <a:pt x="7235255" y="4271032"/>
                </a:lnTo>
                <a:lnTo>
                  <a:pt x="0" y="4271032"/>
                </a:lnTo>
                <a:lnTo>
                  <a:pt x="0" y="0"/>
                </a:lnTo>
                <a:close/>
              </a:path>
            </a:pathLst>
          </a:custGeom>
          <a:blipFill>
            <a:blip r:embed="rId5"/>
            <a:stretch>
              <a:fillRect/>
            </a:stretch>
          </a:blipFill>
        </p:spPr>
        <p:txBody>
          <a:bodyPr/>
          <a:lstStyle/>
          <a:p>
            <a:endParaRPr lang="en-AU"/>
          </a:p>
        </p:txBody>
      </p:sp>
      <p:sp>
        <p:nvSpPr>
          <p:cNvPr id="5" name="TextBox 5"/>
          <p:cNvSpPr txBox="1"/>
          <p:nvPr/>
        </p:nvSpPr>
        <p:spPr>
          <a:xfrm>
            <a:off x="5082799" y="130562"/>
            <a:ext cx="9945353" cy="898138"/>
          </a:xfrm>
          <a:prstGeom prst="rect">
            <a:avLst/>
          </a:prstGeom>
        </p:spPr>
        <p:txBody>
          <a:bodyPr lIns="0" tIns="0" rIns="0" bIns="0" rtlCol="0" anchor="t">
            <a:spAutoFit/>
          </a:bodyPr>
          <a:lstStyle/>
          <a:p>
            <a:pPr marL="0" lvl="0" indent="0" algn="l">
              <a:lnSpc>
                <a:spcPts val="7094"/>
              </a:lnSpc>
              <a:spcBef>
                <a:spcPct val="0"/>
              </a:spcBef>
            </a:pPr>
            <a:r>
              <a:rPr lang="en-US" sz="5911">
                <a:solidFill>
                  <a:srgbClr val="101010"/>
                </a:solidFill>
                <a:latin typeface="Montserrat Bold"/>
              </a:rPr>
              <a:t>Hardware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txBody>
          <a:bodyPr/>
          <a:lstStyle/>
          <a:p>
            <a:endParaRPr lang="en-AU"/>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a:ln cap="sq">
              <a:noFill/>
              <a:prstDash val="solid"/>
              <a:miter/>
            </a:ln>
          </p:spPr>
          <p:txBody>
            <a:bodyPr/>
            <a:lstStyle/>
            <a:p>
              <a:endParaRPr lang="en-AU"/>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grpSp>
      <p:grpSp>
        <p:nvGrpSpPr>
          <p:cNvPr id="8" name="Group 8"/>
          <p:cNvGrpSpPr/>
          <p:nvPr/>
        </p:nvGrpSpPr>
        <p:grpSpPr>
          <a:xfrm>
            <a:off x="5910436" y="6847984"/>
            <a:ext cx="1991835" cy="1749650"/>
            <a:chOff x="0" y="0"/>
            <a:chExt cx="2374560" cy="2085840"/>
          </a:xfrm>
        </p:grpSpPr>
        <p:sp>
          <p:nvSpPr>
            <p:cNvPr id="9" name="Freeform 9"/>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grpSp>
      <p:grpSp>
        <p:nvGrpSpPr>
          <p:cNvPr id="10" name="Group 10"/>
          <p:cNvGrpSpPr/>
          <p:nvPr/>
        </p:nvGrpSpPr>
        <p:grpSpPr>
          <a:xfrm>
            <a:off x="6875427" y="3924907"/>
            <a:ext cx="1991835" cy="1750254"/>
            <a:chOff x="0" y="0"/>
            <a:chExt cx="2374560" cy="2086560"/>
          </a:xfrm>
        </p:grpSpPr>
        <p:sp>
          <p:nvSpPr>
            <p:cNvPr id="11" name="Freeform 11"/>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grpSp>
      <p:grpSp>
        <p:nvGrpSpPr>
          <p:cNvPr id="12" name="Group 12"/>
          <p:cNvGrpSpPr/>
          <p:nvPr/>
        </p:nvGrpSpPr>
        <p:grpSpPr>
          <a:xfrm>
            <a:off x="5404336" y="843660"/>
            <a:ext cx="1758106" cy="1797363"/>
            <a:chOff x="0" y="0"/>
            <a:chExt cx="2095920" cy="2142720"/>
          </a:xfrm>
        </p:grpSpPr>
        <p:sp>
          <p:nvSpPr>
            <p:cNvPr id="13" name="Freeform 13"/>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grpSp>
      <p:sp>
        <p:nvSpPr>
          <p:cNvPr id="14" name="Freeform 14"/>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15" name="TextBox 15"/>
          <p:cNvSpPr txBox="1"/>
          <p:nvPr/>
        </p:nvSpPr>
        <p:spPr>
          <a:xfrm>
            <a:off x="928648" y="4818412"/>
            <a:ext cx="5310749" cy="1724025"/>
          </a:xfrm>
          <a:prstGeom prst="rect">
            <a:avLst/>
          </a:prstGeom>
        </p:spPr>
        <p:txBody>
          <a:bodyPr lIns="0" tIns="0" rIns="0" bIns="0" rtlCol="0" anchor="t">
            <a:spAutoFit/>
          </a:bodyPr>
          <a:lstStyle/>
          <a:p>
            <a:pPr algn="ctr">
              <a:lnSpc>
                <a:spcPts val="6809"/>
              </a:lnSpc>
            </a:pPr>
            <a:r>
              <a:rPr lang="en-US" sz="5674">
                <a:solidFill>
                  <a:srgbClr val="FFFFFF"/>
                </a:solidFill>
                <a:latin typeface="Montserrat"/>
              </a:rPr>
              <a:t>Project</a:t>
            </a:r>
          </a:p>
          <a:p>
            <a:pPr marL="0" lvl="0" indent="0" algn="ctr">
              <a:lnSpc>
                <a:spcPts val="6809"/>
              </a:lnSpc>
              <a:spcBef>
                <a:spcPct val="0"/>
              </a:spcBef>
            </a:pPr>
            <a:r>
              <a:rPr lang="en-US" sz="5674">
                <a:solidFill>
                  <a:srgbClr val="FFFFFF"/>
                </a:solidFill>
                <a:latin typeface="Montserrat"/>
              </a:rPr>
              <a:t>conclusions</a:t>
            </a:r>
          </a:p>
        </p:txBody>
      </p:sp>
      <p:grpSp>
        <p:nvGrpSpPr>
          <p:cNvPr id="16" name="Group 16"/>
          <p:cNvGrpSpPr/>
          <p:nvPr/>
        </p:nvGrpSpPr>
        <p:grpSpPr>
          <a:xfrm>
            <a:off x="5328540" y="6847984"/>
            <a:ext cx="457877" cy="4578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a:ln w="38100" cap="sq">
              <a:solidFill>
                <a:srgbClr val="FFFFFF"/>
              </a:solidFill>
              <a:prstDash val="solid"/>
              <a:miter/>
            </a:ln>
          </p:spPr>
          <p:txBody>
            <a:bodyPr/>
            <a:lstStyle/>
            <a:p>
              <a:endParaRPr lang="en-AU"/>
            </a:p>
          </p:txBody>
        </p:sp>
        <p:sp>
          <p:nvSpPr>
            <p:cNvPr id="18" name="TextBox 1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9" name="Group 19"/>
          <p:cNvGrpSpPr/>
          <p:nvPr/>
        </p:nvGrpSpPr>
        <p:grpSpPr>
          <a:xfrm>
            <a:off x="6054450" y="4811197"/>
            <a:ext cx="457877" cy="4578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a:ln w="38100" cap="sq">
              <a:solidFill>
                <a:srgbClr val="FFFFFF"/>
              </a:solidFill>
              <a:prstDash val="solid"/>
              <a:miter/>
            </a:ln>
          </p:spPr>
          <p:txBody>
            <a:bodyPr/>
            <a:lstStyle/>
            <a:p>
              <a:endParaRPr lang="en-AU"/>
            </a:p>
          </p:txBody>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5099601" y="2758149"/>
            <a:ext cx="457877" cy="45787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a:ln w="38100" cap="sq">
              <a:solidFill>
                <a:srgbClr val="FFFFFF"/>
              </a:solidFill>
              <a:prstDash val="solid"/>
              <a:miter/>
            </a:ln>
          </p:spPr>
          <p:txBody>
            <a:bodyPr/>
            <a:lstStyle/>
            <a:p>
              <a:endParaRPr lang="en-AU"/>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5" name="Freeform 25"/>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3"/>
            <a:stretch>
              <a:fillRect/>
            </a:stretch>
          </a:blipFill>
        </p:spPr>
        <p:txBody>
          <a:bodyPr/>
          <a:lstStyle/>
          <a:p>
            <a:endParaRPr lang="en-AU"/>
          </a:p>
        </p:txBody>
      </p:sp>
      <p:sp>
        <p:nvSpPr>
          <p:cNvPr id="26" name="TextBox 26"/>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01</a:t>
            </a:r>
          </a:p>
        </p:txBody>
      </p:sp>
      <p:sp>
        <p:nvSpPr>
          <p:cNvPr id="27" name="TextBox 27"/>
          <p:cNvSpPr txBox="1"/>
          <p:nvPr/>
        </p:nvSpPr>
        <p:spPr>
          <a:xfrm>
            <a:off x="7282366" y="1046454"/>
            <a:ext cx="5173469" cy="1344150"/>
          </a:xfrm>
          <a:prstGeom prst="rect">
            <a:avLst/>
          </a:prstGeom>
        </p:spPr>
        <p:txBody>
          <a:bodyPr lIns="0" tIns="0" rIns="0" bIns="0" rtlCol="0" anchor="t">
            <a:spAutoFit/>
          </a:bodyPr>
          <a:lstStyle/>
          <a:p>
            <a:pPr marL="0" lvl="0" indent="0">
              <a:lnSpc>
                <a:spcPts val="3629"/>
              </a:lnSpc>
              <a:spcBef>
                <a:spcPct val="0"/>
              </a:spcBef>
            </a:pPr>
            <a:r>
              <a:rPr lang="en-US" sz="2592">
                <a:solidFill>
                  <a:srgbClr val="101010"/>
                </a:solidFill>
                <a:latin typeface="Montserrat"/>
              </a:rPr>
              <a:t>Project highlights the feasibility of utilizing adapter modules in hardware</a:t>
            </a:r>
          </a:p>
        </p:txBody>
      </p:sp>
      <p:sp>
        <p:nvSpPr>
          <p:cNvPr id="28" name="TextBox 28"/>
          <p:cNvSpPr txBox="1"/>
          <p:nvPr/>
        </p:nvSpPr>
        <p:spPr>
          <a:xfrm>
            <a:off x="9038713" y="3886807"/>
            <a:ext cx="3976966" cy="2072825"/>
          </a:xfrm>
          <a:prstGeom prst="rect">
            <a:avLst/>
          </a:prstGeom>
        </p:spPr>
        <p:txBody>
          <a:bodyPr lIns="0" tIns="0" rIns="0" bIns="0" rtlCol="0" anchor="t">
            <a:spAutoFit/>
          </a:bodyPr>
          <a:lstStyle/>
          <a:p>
            <a:pPr marL="0" lvl="0" indent="0">
              <a:lnSpc>
                <a:spcPts val="3349"/>
              </a:lnSpc>
              <a:spcBef>
                <a:spcPct val="0"/>
              </a:spcBef>
            </a:pPr>
            <a:r>
              <a:rPr lang="en-US" sz="2392">
                <a:solidFill>
                  <a:srgbClr val="101010"/>
                </a:solidFill>
                <a:latin typeface="Montserrat"/>
              </a:rPr>
              <a:t>Current resource demand of the adapter modules exceeds or use a large portion of the available hardware resources</a:t>
            </a:r>
          </a:p>
        </p:txBody>
      </p:sp>
      <p:sp>
        <p:nvSpPr>
          <p:cNvPr id="29" name="TextBox 29"/>
          <p:cNvSpPr txBox="1"/>
          <p:nvPr/>
        </p:nvSpPr>
        <p:spPr>
          <a:xfrm>
            <a:off x="8062677" y="7258235"/>
            <a:ext cx="5575747" cy="1217509"/>
          </a:xfrm>
          <a:prstGeom prst="rect">
            <a:avLst/>
          </a:prstGeom>
        </p:spPr>
        <p:txBody>
          <a:bodyPr lIns="0" tIns="0" rIns="0" bIns="0" rtlCol="0" anchor="t">
            <a:spAutoFit/>
          </a:bodyPr>
          <a:lstStyle/>
          <a:p>
            <a:pPr marL="0" lvl="0" indent="0">
              <a:lnSpc>
                <a:spcPts val="3243"/>
              </a:lnSpc>
              <a:spcBef>
                <a:spcPct val="0"/>
              </a:spcBef>
            </a:pPr>
            <a:r>
              <a:rPr lang="en-US" sz="2316">
                <a:solidFill>
                  <a:srgbClr val="101010"/>
                </a:solidFill>
                <a:latin typeface="Montserrat"/>
              </a:rPr>
              <a:t>Experiments have also demonstrated promising avenues for optimizing and reducing hardware usage</a:t>
            </a:r>
          </a:p>
        </p:txBody>
      </p:sp>
      <p:sp>
        <p:nvSpPr>
          <p:cNvPr id="30" name="TextBox 30"/>
          <p:cNvSpPr txBox="1"/>
          <p:nvPr/>
        </p:nvSpPr>
        <p:spPr>
          <a:xfrm>
            <a:off x="7282366" y="4258170"/>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02</a:t>
            </a:r>
          </a:p>
        </p:txBody>
      </p:sp>
      <p:sp>
        <p:nvSpPr>
          <p:cNvPr id="31" name="TextBox 31"/>
          <p:cNvSpPr txBox="1"/>
          <p:nvPr/>
        </p:nvSpPr>
        <p:spPr>
          <a:xfrm>
            <a:off x="6317375" y="7182317"/>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AU"/>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AU"/>
          </a:p>
        </p:txBody>
      </p:sp>
      <p:sp>
        <p:nvSpPr>
          <p:cNvPr id="4" name="TextBox 4"/>
          <p:cNvSpPr txBox="1"/>
          <p:nvPr/>
        </p:nvSpPr>
        <p:spPr>
          <a:xfrm>
            <a:off x="4382637" y="4182308"/>
            <a:ext cx="10409029" cy="1931909"/>
          </a:xfrm>
          <a:prstGeom prst="rect">
            <a:avLst/>
          </a:prstGeom>
        </p:spPr>
        <p:txBody>
          <a:bodyPr lIns="0" tIns="0" rIns="0" bIns="0" rtlCol="0" anchor="t">
            <a:spAutoFit/>
          </a:bodyPr>
          <a:lstStyle/>
          <a:p>
            <a:pPr>
              <a:lnSpc>
                <a:spcPts val="15389"/>
              </a:lnSpc>
            </a:pPr>
            <a:r>
              <a:rPr lang="en-US" sz="12824">
                <a:solidFill>
                  <a:srgbClr val="000000"/>
                </a:solidFill>
                <a:latin typeface="Montserra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184979"/>
          </a:xfrm>
          <a:prstGeom prst="rect">
            <a:avLst/>
          </a:prstGeom>
        </p:spPr>
        <p:txBody>
          <a:bodyPr lIns="0" tIns="0" rIns="0" bIns="0" rtlCol="0" anchor="t">
            <a:spAutoFit/>
          </a:bodyPr>
          <a:lstStyle/>
          <a:p>
            <a:pPr marL="0" lvl="0" indent="0" algn="ctr">
              <a:lnSpc>
                <a:spcPts val="16620"/>
              </a:lnSpc>
              <a:spcBef>
                <a:spcPct val="0"/>
              </a:spcBef>
            </a:pPr>
            <a:r>
              <a:rPr lang="en-US" sz="13850">
                <a:solidFill>
                  <a:srgbClr val="FFFFFF"/>
                </a:solidFill>
                <a:latin typeface="Montserrat Bold"/>
              </a:rPr>
              <a:t>Intro &amp; Motivation</a:t>
            </a:r>
          </a:p>
        </p:txBody>
      </p:sp>
      <p:grpSp>
        <p:nvGrpSpPr>
          <p:cNvPr id="3" name="Group 3"/>
          <p:cNvGrpSpPr/>
          <p:nvPr/>
        </p:nvGrpSpPr>
        <p:grpSpPr>
          <a:xfrm>
            <a:off x="3631875" y="2430101"/>
            <a:ext cx="11024250" cy="5426798"/>
            <a:chOff x="0" y="0"/>
            <a:chExt cx="3475233" cy="1710719"/>
          </a:xfrm>
        </p:grpSpPr>
        <p:sp>
          <p:nvSpPr>
            <p:cNvPr id="4" name="Freeform 4"/>
            <p:cNvSpPr/>
            <p:nvPr/>
          </p:nvSpPr>
          <p:spPr>
            <a:xfrm>
              <a:off x="0" y="0"/>
              <a:ext cx="3475233" cy="1710718"/>
            </a:xfrm>
            <a:custGeom>
              <a:avLst/>
              <a:gdLst/>
              <a:ahLst/>
              <a:cxnLst/>
              <a:rect l="l" t="t" r="r" b="b"/>
              <a:pathLst>
                <a:path w="3475233" h="1710718">
                  <a:moveTo>
                    <a:pt x="0" y="0"/>
                  </a:moveTo>
                  <a:lnTo>
                    <a:pt x="3475233" y="0"/>
                  </a:lnTo>
                  <a:lnTo>
                    <a:pt x="3475233" y="1710718"/>
                  </a:lnTo>
                  <a:lnTo>
                    <a:pt x="0" y="1710718"/>
                  </a:lnTo>
                  <a:close/>
                </a:path>
              </a:pathLst>
            </a:custGeom>
            <a:solidFill>
              <a:srgbClr val="000000">
                <a:alpha val="0"/>
              </a:srgbClr>
            </a:solidFill>
            <a:ln w="104775" cap="sq">
              <a:solidFill>
                <a:srgbClr val="FFFFFF"/>
              </a:solidFill>
              <a:prstDash val="solid"/>
              <a:miter/>
            </a:ln>
          </p:spPr>
          <p:txBody>
            <a:bodyPr/>
            <a:lstStyle/>
            <a:p>
              <a:endParaRPr lang="en-AU"/>
            </a:p>
          </p:txBody>
        </p:sp>
        <p:sp>
          <p:nvSpPr>
            <p:cNvPr id="5" name="TextBox 5"/>
            <p:cNvSpPr txBox="1"/>
            <p:nvPr/>
          </p:nvSpPr>
          <p:spPr>
            <a:xfrm>
              <a:off x="0" y="-47625"/>
              <a:ext cx="3475233" cy="1758344"/>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789976" y="1874361"/>
            <a:ext cx="16469324" cy="8412639"/>
          </a:xfrm>
          <a:custGeom>
            <a:avLst/>
            <a:gdLst/>
            <a:ahLst/>
            <a:cxnLst/>
            <a:rect l="l" t="t" r="r" b="b"/>
            <a:pathLst>
              <a:path w="16469324" h="8412639">
                <a:moveTo>
                  <a:pt x="0" y="0"/>
                </a:moveTo>
                <a:lnTo>
                  <a:pt x="16469324" y="0"/>
                </a:lnTo>
                <a:lnTo>
                  <a:pt x="16469324" y="8412639"/>
                </a:lnTo>
                <a:lnTo>
                  <a:pt x="0" y="8412639"/>
                </a:lnTo>
                <a:lnTo>
                  <a:pt x="0" y="0"/>
                </a:lnTo>
                <a:close/>
              </a:path>
            </a:pathLst>
          </a:custGeom>
          <a:blipFill>
            <a:blip r:embed="rId3"/>
            <a:stretch>
              <a:fillRect/>
            </a:stretch>
          </a:blipFill>
        </p:spPr>
        <p:txBody>
          <a:bodyPr/>
          <a:lstStyle/>
          <a:p>
            <a:endParaRPr lang="en-A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6575728"/>
            <a:ext cx="3334600" cy="3334600"/>
            <a:chOff x="0" y="0"/>
            <a:chExt cx="14840029" cy="14840029"/>
          </a:xfrm>
        </p:grpSpPr>
        <p:sp>
          <p:nvSpPr>
            <p:cNvPr id="3" name="Freeform 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4" name="Freeform 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5" name="Freeform 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965" r="-24965"/>
              </a:stretch>
            </a:blipFill>
          </p:spPr>
          <p:txBody>
            <a:bodyPr/>
            <a:lstStyle/>
            <a:p>
              <a:endParaRPr lang="en-AU"/>
            </a:p>
          </p:txBody>
        </p:sp>
      </p:grpSp>
      <p:grpSp>
        <p:nvGrpSpPr>
          <p:cNvPr id="6" name="Group 6"/>
          <p:cNvGrpSpPr>
            <a:grpSpLocks noChangeAspect="1"/>
          </p:cNvGrpSpPr>
          <p:nvPr/>
        </p:nvGrpSpPr>
        <p:grpSpPr>
          <a:xfrm>
            <a:off x="5089386" y="3476200"/>
            <a:ext cx="3334600" cy="3334600"/>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50559" r="-50559"/>
              </a:stretch>
            </a:blipFill>
          </p:spPr>
          <p:txBody>
            <a:bodyPr/>
            <a:lstStyle/>
            <a:p>
              <a:endParaRPr lang="en-AU"/>
            </a:p>
          </p:txBody>
        </p:sp>
      </p:grpSp>
      <p:grpSp>
        <p:nvGrpSpPr>
          <p:cNvPr id="10" name="Group 10"/>
          <p:cNvGrpSpPr>
            <a:grpSpLocks noChangeAspect="1"/>
          </p:cNvGrpSpPr>
          <p:nvPr/>
        </p:nvGrpSpPr>
        <p:grpSpPr>
          <a:xfrm>
            <a:off x="9772858" y="6575728"/>
            <a:ext cx="3334600" cy="3334600"/>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16739" r="-16739"/>
              </a:stretch>
            </a:blipFill>
          </p:spPr>
          <p:txBody>
            <a:bodyPr/>
            <a:lstStyle/>
            <a:p>
              <a:endParaRPr lang="en-AU"/>
            </a:p>
          </p:txBody>
        </p:sp>
      </p:grpSp>
      <p:grpSp>
        <p:nvGrpSpPr>
          <p:cNvPr id="14" name="Group 14"/>
          <p:cNvGrpSpPr>
            <a:grpSpLocks noChangeAspect="1"/>
          </p:cNvGrpSpPr>
          <p:nvPr/>
        </p:nvGrpSpPr>
        <p:grpSpPr>
          <a:xfrm>
            <a:off x="14202833" y="3476200"/>
            <a:ext cx="3334600" cy="3334600"/>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4665" r="-24665"/>
              </a:stretch>
            </a:blipFill>
          </p:spPr>
          <p:txBody>
            <a:bodyPr/>
            <a:lstStyle/>
            <a:p>
              <a:endParaRPr lang="en-AU"/>
            </a:p>
          </p:txBody>
        </p:sp>
      </p:grpSp>
      <p:sp>
        <p:nvSpPr>
          <p:cNvPr id="18" name="TextBox 18"/>
          <p:cNvSpPr txBox="1"/>
          <p:nvPr/>
        </p:nvSpPr>
        <p:spPr>
          <a:xfrm>
            <a:off x="554002" y="4916194"/>
            <a:ext cx="3496720" cy="1375168"/>
          </a:xfrm>
          <a:prstGeom prst="rect">
            <a:avLst/>
          </a:prstGeom>
        </p:spPr>
        <p:txBody>
          <a:bodyPr lIns="0" tIns="0" rIns="0" bIns="0" rtlCol="0" anchor="t">
            <a:spAutoFit/>
          </a:bodyPr>
          <a:lstStyle/>
          <a:p>
            <a:pPr marL="0" lvl="0" indent="0" algn="r">
              <a:lnSpc>
                <a:spcPts val="5578"/>
              </a:lnSpc>
              <a:spcBef>
                <a:spcPct val="0"/>
              </a:spcBef>
            </a:pPr>
            <a:r>
              <a:rPr lang="en-US" sz="3984">
                <a:solidFill>
                  <a:srgbClr val="000000"/>
                </a:solidFill>
                <a:latin typeface="Montserrat"/>
              </a:rPr>
              <a:t>Animal Images</a:t>
            </a:r>
          </a:p>
        </p:txBody>
      </p:sp>
      <p:sp>
        <p:nvSpPr>
          <p:cNvPr id="19" name="TextBox 19"/>
          <p:cNvSpPr txBox="1"/>
          <p:nvPr/>
        </p:nvSpPr>
        <p:spPr>
          <a:xfrm>
            <a:off x="5357298" y="6923099"/>
            <a:ext cx="3421562" cy="1499699"/>
          </a:xfrm>
          <a:prstGeom prst="rect">
            <a:avLst/>
          </a:prstGeom>
        </p:spPr>
        <p:txBody>
          <a:bodyPr lIns="0" tIns="0" rIns="0" bIns="0" rtlCol="0" anchor="t">
            <a:spAutoFit/>
          </a:bodyPr>
          <a:lstStyle/>
          <a:p>
            <a:pPr marL="0" lvl="0" indent="0" algn="just">
              <a:lnSpc>
                <a:spcPts val="6064"/>
              </a:lnSpc>
              <a:spcBef>
                <a:spcPct val="0"/>
              </a:spcBef>
            </a:pPr>
            <a:r>
              <a:rPr lang="en-US" sz="4331">
                <a:solidFill>
                  <a:srgbClr val="000000"/>
                </a:solidFill>
                <a:latin typeface="Montserrat"/>
              </a:rPr>
              <a:t>Vehicle Images</a:t>
            </a:r>
          </a:p>
        </p:txBody>
      </p:sp>
      <p:sp>
        <p:nvSpPr>
          <p:cNvPr id="20" name="TextBox 20"/>
          <p:cNvSpPr txBox="1"/>
          <p:nvPr/>
        </p:nvSpPr>
        <p:spPr>
          <a:xfrm>
            <a:off x="8757383" y="4859093"/>
            <a:ext cx="4350075" cy="1438168"/>
          </a:xfrm>
          <a:prstGeom prst="rect">
            <a:avLst/>
          </a:prstGeom>
        </p:spPr>
        <p:txBody>
          <a:bodyPr lIns="0" tIns="0" rIns="0" bIns="0" rtlCol="0" anchor="t">
            <a:spAutoFit/>
          </a:bodyPr>
          <a:lstStyle/>
          <a:p>
            <a:pPr marL="0" lvl="0" indent="0" algn="r">
              <a:lnSpc>
                <a:spcPts val="5780"/>
              </a:lnSpc>
              <a:spcBef>
                <a:spcPct val="0"/>
              </a:spcBef>
            </a:pPr>
            <a:r>
              <a:rPr lang="en-US" sz="4129">
                <a:solidFill>
                  <a:srgbClr val="000000"/>
                </a:solidFill>
                <a:latin typeface="Montserrat"/>
              </a:rPr>
              <a:t>Traffic Sign Images</a:t>
            </a:r>
          </a:p>
        </p:txBody>
      </p:sp>
      <p:sp>
        <p:nvSpPr>
          <p:cNvPr id="21" name="TextBox 21"/>
          <p:cNvSpPr txBox="1"/>
          <p:nvPr/>
        </p:nvSpPr>
        <p:spPr>
          <a:xfrm>
            <a:off x="14220473" y="6967360"/>
            <a:ext cx="3316960" cy="1455438"/>
          </a:xfrm>
          <a:prstGeom prst="rect">
            <a:avLst/>
          </a:prstGeom>
        </p:spPr>
        <p:txBody>
          <a:bodyPr lIns="0" tIns="0" rIns="0" bIns="0" rtlCol="0" anchor="t">
            <a:spAutoFit/>
          </a:bodyPr>
          <a:lstStyle/>
          <a:p>
            <a:pPr marL="0" lvl="0" indent="0" algn="just">
              <a:lnSpc>
                <a:spcPts val="5879"/>
              </a:lnSpc>
              <a:spcBef>
                <a:spcPct val="0"/>
              </a:spcBef>
            </a:pPr>
            <a:r>
              <a:rPr lang="en-US" sz="4199">
                <a:solidFill>
                  <a:srgbClr val="000000"/>
                </a:solidFill>
                <a:latin typeface="Montserrat"/>
              </a:rPr>
              <a:t>Aircraft Images</a:t>
            </a:r>
          </a:p>
        </p:txBody>
      </p:sp>
      <p:sp>
        <p:nvSpPr>
          <p:cNvPr id="22" name="TextBox 22"/>
          <p:cNvSpPr txBox="1"/>
          <p:nvPr/>
        </p:nvSpPr>
        <p:spPr>
          <a:xfrm>
            <a:off x="3582030" y="471486"/>
            <a:ext cx="10393661" cy="1009652"/>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Montserrat Bold"/>
              </a:rPr>
              <a:t>Multiple-domain Learning</a:t>
            </a:r>
          </a:p>
        </p:txBody>
      </p:sp>
      <p:sp>
        <p:nvSpPr>
          <p:cNvPr id="23" name="TextBox 23"/>
          <p:cNvSpPr txBox="1"/>
          <p:nvPr/>
        </p:nvSpPr>
        <p:spPr>
          <a:xfrm>
            <a:off x="6360800" y="2046551"/>
            <a:ext cx="4836121" cy="778511"/>
          </a:xfrm>
          <a:prstGeom prst="rect">
            <a:avLst/>
          </a:prstGeom>
        </p:spPr>
        <p:txBody>
          <a:bodyPr lIns="0" tIns="0" rIns="0" bIns="0" rtlCol="0" anchor="t">
            <a:spAutoFit/>
          </a:bodyPr>
          <a:lstStyle/>
          <a:p>
            <a:pPr algn="ctr">
              <a:lnSpc>
                <a:spcPts val="6439"/>
              </a:lnSpc>
              <a:spcBef>
                <a:spcPct val="0"/>
              </a:spcBef>
            </a:pPr>
            <a:r>
              <a:rPr lang="en-US" sz="4599">
                <a:solidFill>
                  <a:srgbClr val="000000"/>
                </a:solidFill>
                <a:latin typeface="Montserrat Bold Italics"/>
              </a:rPr>
              <a:t>Visual Domains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3"/>
            <a:stretch>
              <a:fillRect/>
            </a:stretch>
          </a:blipFill>
        </p:spPr>
        <p:txBody>
          <a:bodyPr/>
          <a:lstStyle/>
          <a:p>
            <a:endParaRPr lang="en-AU"/>
          </a:p>
        </p:txBody>
      </p:sp>
      <p:grpSp>
        <p:nvGrpSpPr>
          <p:cNvPr id="3" name="Group 3"/>
          <p:cNvGrpSpPr/>
          <p:nvPr/>
        </p:nvGrpSpPr>
        <p:grpSpPr>
          <a:xfrm>
            <a:off x="7390681" y="2886279"/>
            <a:ext cx="9572975" cy="1887906"/>
            <a:chOff x="0" y="0"/>
            <a:chExt cx="4056421" cy="799975"/>
          </a:xfrm>
        </p:grpSpPr>
        <p:sp>
          <p:nvSpPr>
            <p:cNvPr id="4" name="Freeform 4"/>
            <p:cNvSpPr/>
            <p:nvPr/>
          </p:nvSpPr>
          <p:spPr>
            <a:xfrm>
              <a:off x="0" y="0"/>
              <a:ext cx="4056421" cy="799975"/>
            </a:xfrm>
            <a:custGeom>
              <a:avLst/>
              <a:gdLst/>
              <a:ahLst/>
              <a:cxnLst/>
              <a:rect l="l" t="t" r="r" b="b"/>
              <a:pathLst>
                <a:path w="4056421" h="799975">
                  <a:moveTo>
                    <a:pt x="18601" y="0"/>
                  </a:moveTo>
                  <a:lnTo>
                    <a:pt x="4037820" y="0"/>
                  </a:lnTo>
                  <a:cubicBezTo>
                    <a:pt x="4042754" y="0"/>
                    <a:pt x="4047485" y="1960"/>
                    <a:pt x="4050973" y="5448"/>
                  </a:cubicBezTo>
                  <a:cubicBezTo>
                    <a:pt x="4054461" y="8936"/>
                    <a:pt x="4056421" y="13667"/>
                    <a:pt x="4056421" y="18601"/>
                  </a:cubicBezTo>
                  <a:lnTo>
                    <a:pt x="4056421" y="781374"/>
                  </a:lnTo>
                  <a:cubicBezTo>
                    <a:pt x="4056421" y="786308"/>
                    <a:pt x="4054461" y="791039"/>
                    <a:pt x="4050973" y="794527"/>
                  </a:cubicBezTo>
                  <a:cubicBezTo>
                    <a:pt x="4047485" y="798015"/>
                    <a:pt x="4042754" y="799975"/>
                    <a:pt x="4037820" y="799975"/>
                  </a:cubicBezTo>
                  <a:lnTo>
                    <a:pt x="18601" y="799975"/>
                  </a:lnTo>
                  <a:cubicBezTo>
                    <a:pt x="13667" y="799975"/>
                    <a:pt x="8936" y="798015"/>
                    <a:pt x="5448" y="794527"/>
                  </a:cubicBezTo>
                  <a:cubicBezTo>
                    <a:pt x="1960" y="791039"/>
                    <a:pt x="0" y="786308"/>
                    <a:pt x="0" y="781374"/>
                  </a:cubicBezTo>
                  <a:lnTo>
                    <a:pt x="0" y="18601"/>
                  </a:lnTo>
                  <a:cubicBezTo>
                    <a:pt x="0" y="13667"/>
                    <a:pt x="1960" y="8936"/>
                    <a:pt x="5448" y="5448"/>
                  </a:cubicBezTo>
                  <a:cubicBezTo>
                    <a:pt x="8936" y="1960"/>
                    <a:pt x="13667" y="0"/>
                    <a:pt x="18601"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AU"/>
            </a:p>
          </p:txBody>
        </p:sp>
        <p:sp>
          <p:nvSpPr>
            <p:cNvPr id="5" name="TextBox 5"/>
            <p:cNvSpPr txBox="1"/>
            <p:nvPr/>
          </p:nvSpPr>
          <p:spPr>
            <a:xfrm>
              <a:off x="0" y="-47625"/>
              <a:ext cx="4056421" cy="847600"/>
            </a:xfrm>
            <a:prstGeom prst="rect">
              <a:avLst/>
            </a:prstGeom>
          </p:spPr>
          <p:txBody>
            <a:bodyPr lIns="0" tIns="0" rIns="0" bIns="0" rtlCol="0" anchor="ctr"/>
            <a:lstStyle/>
            <a:p>
              <a:pPr algn="ctr">
                <a:lnSpc>
                  <a:spcPts val="3640"/>
                </a:lnSpc>
              </a:pPr>
              <a:r>
                <a:rPr lang="en-US" sz="2600">
                  <a:solidFill>
                    <a:srgbClr val="FFFFFF"/>
                  </a:solidFill>
                  <a:latin typeface="Montserrat"/>
                </a:rPr>
                <a:t>A lightweight and efficient way to adapt pre-trained networks to new domains without requiring extensive retraining or modifying of the original models’ parameters.</a:t>
              </a:r>
            </a:p>
          </p:txBody>
        </p:sp>
      </p:grpSp>
      <p:grpSp>
        <p:nvGrpSpPr>
          <p:cNvPr id="6" name="Group 6"/>
          <p:cNvGrpSpPr/>
          <p:nvPr/>
        </p:nvGrpSpPr>
        <p:grpSpPr>
          <a:xfrm>
            <a:off x="7390681" y="7425448"/>
            <a:ext cx="9572975" cy="1887906"/>
            <a:chOff x="0" y="0"/>
            <a:chExt cx="4056421" cy="799975"/>
          </a:xfrm>
        </p:grpSpPr>
        <p:sp>
          <p:nvSpPr>
            <p:cNvPr id="7" name="Freeform 7"/>
            <p:cNvSpPr/>
            <p:nvPr/>
          </p:nvSpPr>
          <p:spPr>
            <a:xfrm>
              <a:off x="0" y="0"/>
              <a:ext cx="4056421" cy="799975"/>
            </a:xfrm>
            <a:custGeom>
              <a:avLst/>
              <a:gdLst/>
              <a:ahLst/>
              <a:cxnLst/>
              <a:rect l="l" t="t" r="r" b="b"/>
              <a:pathLst>
                <a:path w="4056421" h="799975">
                  <a:moveTo>
                    <a:pt x="18601" y="0"/>
                  </a:moveTo>
                  <a:lnTo>
                    <a:pt x="4037820" y="0"/>
                  </a:lnTo>
                  <a:cubicBezTo>
                    <a:pt x="4042754" y="0"/>
                    <a:pt x="4047485" y="1960"/>
                    <a:pt x="4050973" y="5448"/>
                  </a:cubicBezTo>
                  <a:cubicBezTo>
                    <a:pt x="4054461" y="8936"/>
                    <a:pt x="4056421" y="13667"/>
                    <a:pt x="4056421" y="18601"/>
                  </a:cubicBezTo>
                  <a:lnTo>
                    <a:pt x="4056421" y="781374"/>
                  </a:lnTo>
                  <a:cubicBezTo>
                    <a:pt x="4056421" y="786308"/>
                    <a:pt x="4054461" y="791039"/>
                    <a:pt x="4050973" y="794527"/>
                  </a:cubicBezTo>
                  <a:cubicBezTo>
                    <a:pt x="4047485" y="798015"/>
                    <a:pt x="4042754" y="799975"/>
                    <a:pt x="4037820" y="799975"/>
                  </a:cubicBezTo>
                  <a:lnTo>
                    <a:pt x="18601" y="799975"/>
                  </a:lnTo>
                  <a:cubicBezTo>
                    <a:pt x="13667" y="799975"/>
                    <a:pt x="8936" y="798015"/>
                    <a:pt x="5448" y="794527"/>
                  </a:cubicBezTo>
                  <a:cubicBezTo>
                    <a:pt x="1960" y="791039"/>
                    <a:pt x="0" y="786308"/>
                    <a:pt x="0" y="781374"/>
                  </a:cubicBezTo>
                  <a:lnTo>
                    <a:pt x="0" y="18601"/>
                  </a:lnTo>
                  <a:cubicBezTo>
                    <a:pt x="0" y="13667"/>
                    <a:pt x="1960" y="8936"/>
                    <a:pt x="5448" y="5448"/>
                  </a:cubicBezTo>
                  <a:cubicBezTo>
                    <a:pt x="8936" y="1960"/>
                    <a:pt x="13667" y="0"/>
                    <a:pt x="18601"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AU"/>
            </a:p>
          </p:txBody>
        </p:sp>
        <p:sp>
          <p:nvSpPr>
            <p:cNvPr id="8" name="TextBox 8"/>
            <p:cNvSpPr txBox="1"/>
            <p:nvPr/>
          </p:nvSpPr>
          <p:spPr>
            <a:xfrm>
              <a:off x="0" y="-47625"/>
              <a:ext cx="4056421" cy="847600"/>
            </a:xfrm>
            <a:prstGeom prst="rect">
              <a:avLst/>
            </a:prstGeom>
          </p:spPr>
          <p:txBody>
            <a:bodyPr lIns="0" tIns="0" rIns="0" bIns="0" rtlCol="0" anchor="ctr"/>
            <a:lstStyle/>
            <a:p>
              <a:pPr algn="ctr">
                <a:lnSpc>
                  <a:spcPts val="3640"/>
                </a:lnSpc>
              </a:pPr>
              <a:r>
                <a:rPr lang="en-US" sz="2600">
                  <a:solidFill>
                    <a:srgbClr val="FFFFFF"/>
                  </a:solidFill>
                  <a:latin typeface="Montserrat"/>
                </a:rPr>
                <a:t>Inserted between the layers of a pre-trained network, allowing it to learn task-specific information while preserving the majority of the original model’s knowledge</a:t>
              </a:r>
            </a:p>
          </p:txBody>
        </p:sp>
      </p:grpSp>
      <p:grpSp>
        <p:nvGrpSpPr>
          <p:cNvPr id="9" name="Group 9"/>
          <p:cNvGrpSpPr/>
          <p:nvPr/>
        </p:nvGrpSpPr>
        <p:grpSpPr>
          <a:xfrm>
            <a:off x="8898884" y="5835253"/>
            <a:ext cx="6556571" cy="529127"/>
            <a:chOff x="0" y="0"/>
            <a:chExt cx="2778260" cy="224211"/>
          </a:xfrm>
        </p:grpSpPr>
        <p:sp>
          <p:nvSpPr>
            <p:cNvPr id="10" name="Freeform 10"/>
            <p:cNvSpPr/>
            <p:nvPr/>
          </p:nvSpPr>
          <p:spPr>
            <a:xfrm>
              <a:off x="0" y="0"/>
              <a:ext cx="2778260" cy="224211"/>
            </a:xfrm>
            <a:custGeom>
              <a:avLst/>
              <a:gdLst/>
              <a:ahLst/>
              <a:cxnLst/>
              <a:rect l="l" t="t" r="r" b="b"/>
              <a:pathLst>
                <a:path w="2778260" h="224211">
                  <a:moveTo>
                    <a:pt x="27158" y="0"/>
                  </a:moveTo>
                  <a:lnTo>
                    <a:pt x="2751102" y="0"/>
                  </a:lnTo>
                  <a:cubicBezTo>
                    <a:pt x="2758304" y="0"/>
                    <a:pt x="2765212" y="2861"/>
                    <a:pt x="2770305" y="7954"/>
                  </a:cubicBezTo>
                  <a:cubicBezTo>
                    <a:pt x="2775398" y="13048"/>
                    <a:pt x="2778260" y="19955"/>
                    <a:pt x="2778260" y="27158"/>
                  </a:cubicBezTo>
                  <a:lnTo>
                    <a:pt x="2778260" y="197053"/>
                  </a:lnTo>
                  <a:cubicBezTo>
                    <a:pt x="2778260" y="204255"/>
                    <a:pt x="2775398" y="211163"/>
                    <a:pt x="2770305" y="216256"/>
                  </a:cubicBezTo>
                  <a:cubicBezTo>
                    <a:pt x="2765212" y="221349"/>
                    <a:pt x="2758304" y="224211"/>
                    <a:pt x="2751102" y="224211"/>
                  </a:cubicBezTo>
                  <a:lnTo>
                    <a:pt x="27158" y="224211"/>
                  </a:lnTo>
                  <a:cubicBezTo>
                    <a:pt x="19955" y="224211"/>
                    <a:pt x="13048" y="221349"/>
                    <a:pt x="7954" y="216256"/>
                  </a:cubicBezTo>
                  <a:cubicBezTo>
                    <a:pt x="2861" y="211163"/>
                    <a:pt x="0" y="204255"/>
                    <a:pt x="0" y="197053"/>
                  </a:cubicBezTo>
                  <a:lnTo>
                    <a:pt x="0" y="27158"/>
                  </a:lnTo>
                  <a:cubicBezTo>
                    <a:pt x="0" y="19955"/>
                    <a:pt x="2861" y="13048"/>
                    <a:pt x="7954" y="7954"/>
                  </a:cubicBezTo>
                  <a:cubicBezTo>
                    <a:pt x="13048" y="2861"/>
                    <a:pt x="19955" y="0"/>
                    <a:pt x="27158"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AU"/>
            </a:p>
          </p:txBody>
        </p:sp>
        <p:sp>
          <p:nvSpPr>
            <p:cNvPr id="11" name="TextBox 11"/>
            <p:cNvSpPr txBox="1"/>
            <p:nvPr/>
          </p:nvSpPr>
          <p:spPr>
            <a:xfrm>
              <a:off x="0" y="-47625"/>
              <a:ext cx="2778260" cy="271836"/>
            </a:xfrm>
            <a:prstGeom prst="rect">
              <a:avLst/>
            </a:prstGeom>
          </p:spPr>
          <p:txBody>
            <a:bodyPr lIns="0" tIns="0" rIns="0" bIns="0" rtlCol="0" anchor="ctr"/>
            <a:lstStyle/>
            <a:p>
              <a:pPr algn="ctr">
                <a:lnSpc>
                  <a:spcPts val="3640"/>
                </a:lnSpc>
              </a:pPr>
              <a:r>
                <a:rPr lang="en-US" sz="2600">
                  <a:solidFill>
                    <a:srgbClr val="FFFFFF"/>
                  </a:solidFill>
                  <a:latin typeface="Montserrat"/>
                </a:rPr>
                <a:t>Act as small learnable modules</a:t>
              </a:r>
            </a:p>
          </p:txBody>
        </p:sp>
      </p:grpSp>
      <p:grpSp>
        <p:nvGrpSpPr>
          <p:cNvPr id="12" name="Group 12"/>
          <p:cNvGrpSpPr/>
          <p:nvPr/>
        </p:nvGrpSpPr>
        <p:grpSpPr>
          <a:xfrm rot="7573183">
            <a:off x="1230111" y="7154961"/>
            <a:ext cx="1013029" cy="101302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5685599" y="3172096"/>
            <a:ext cx="1316272" cy="1316272"/>
          </a:xfrm>
          <a:custGeom>
            <a:avLst/>
            <a:gdLst/>
            <a:ahLst/>
            <a:cxnLst/>
            <a:rect l="l" t="t" r="r" b="b"/>
            <a:pathLst>
              <a:path w="1316272" h="1316272">
                <a:moveTo>
                  <a:pt x="0" y="0"/>
                </a:moveTo>
                <a:lnTo>
                  <a:pt x="1316272" y="0"/>
                </a:lnTo>
                <a:lnTo>
                  <a:pt x="1316272" y="1316272"/>
                </a:lnTo>
                <a:lnTo>
                  <a:pt x="0" y="1316272"/>
                </a:lnTo>
                <a:lnTo>
                  <a:pt x="0" y="0"/>
                </a:lnTo>
                <a:close/>
              </a:path>
            </a:pathLst>
          </a:custGeom>
          <a:blipFill>
            <a:blip r:embed="rId4"/>
            <a:stretch>
              <a:fillRect/>
            </a:stretch>
          </a:blipFill>
        </p:spPr>
        <p:txBody>
          <a:bodyPr/>
          <a:lstStyle/>
          <a:p>
            <a:endParaRPr lang="en-AU"/>
          </a:p>
        </p:txBody>
      </p:sp>
      <p:sp>
        <p:nvSpPr>
          <p:cNvPr id="16" name="Freeform 16"/>
          <p:cNvSpPr/>
          <p:nvPr/>
        </p:nvSpPr>
        <p:spPr>
          <a:xfrm>
            <a:off x="5684184" y="5320076"/>
            <a:ext cx="1317686" cy="1317686"/>
          </a:xfrm>
          <a:custGeom>
            <a:avLst/>
            <a:gdLst/>
            <a:ahLst/>
            <a:cxnLst/>
            <a:rect l="l" t="t" r="r" b="b"/>
            <a:pathLst>
              <a:path w="1317686" h="1317686">
                <a:moveTo>
                  <a:pt x="0" y="0"/>
                </a:moveTo>
                <a:lnTo>
                  <a:pt x="1317687" y="0"/>
                </a:lnTo>
                <a:lnTo>
                  <a:pt x="1317687" y="1317687"/>
                </a:lnTo>
                <a:lnTo>
                  <a:pt x="0" y="1317687"/>
                </a:lnTo>
                <a:lnTo>
                  <a:pt x="0" y="0"/>
                </a:lnTo>
                <a:close/>
              </a:path>
            </a:pathLst>
          </a:custGeom>
          <a:blipFill>
            <a:blip r:embed="rId5"/>
            <a:stretch>
              <a:fillRect/>
            </a:stretch>
          </a:blipFill>
        </p:spPr>
        <p:txBody>
          <a:bodyPr/>
          <a:lstStyle/>
          <a:p>
            <a:endParaRPr lang="en-AU"/>
          </a:p>
        </p:txBody>
      </p:sp>
      <p:sp>
        <p:nvSpPr>
          <p:cNvPr id="17" name="Freeform 17"/>
          <p:cNvSpPr/>
          <p:nvPr/>
        </p:nvSpPr>
        <p:spPr>
          <a:xfrm>
            <a:off x="5562115" y="7649523"/>
            <a:ext cx="1439756" cy="1439756"/>
          </a:xfrm>
          <a:custGeom>
            <a:avLst/>
            <a:gdLst/>
            <a:ahLst/>
            <a:cxnLst/>
            <a:rect l="l" t="t" r="r" b="b"/>
            <a:pathLst>
              <a:path w="1439756" h="1439756">
                <a:moveTo>
                  <a:pt x="0" y="0"/>
                </a:moveTo>
                <a:lnTo>
                  <a:pt x="1439756" y="0"/>
                </a:lnTo>
                <a:lnTo>
                  <a:pt x="1439756" y="1439756"/>
                </a:lnTo>
                <a:lnTo>
                  <a:pt x="0" y="1439756"/>
                </a:lnTo>
                <a:lnTo>
                  <a:pt x="0" y="0"/>
                </a:lnTo>
                <a:close/>
              </a:path>
            </a:pathLst>
          </a:custGeom>
          <a:blipFill>
            <a:blip r:embed="rId6"/>
            <a:stretch>
              <a:fillRect/>
            </a:stretch>
          </a:blipFill>
        </p:spPr>
        <p:txBody>
          <a:bodyPr/>
          <a:lstStyle/>
          <a:p>
            <a:endParaRPr lang="en-AU"/>
          </a:p>
        </p:txBody>
      </p:sp>
      <p:sp>
        <p:nvSpPr>
          <p:cNvPr id="18" name="TextBox 18"/>
          <p:cNvSpPr txBox="1"/>
          <p:nvPr/>
        </p:nvSpPr>
        <p:spPr>
          <a:xfrm>
            <a:off x="8079987" y="866979"/>
            <a:ext cx="8194363" cy="962025"/>
          </a:xfrm>
          <a:prstGeom prst="rect">
            <a:avLst/>
          </a:prstGeom>
        </p:spPr>
        <p:txBody>
          <a:bodyPr lIns="0" tIns="0" rIns="0" bIns="0" rtlCol="0" anchor="t">
            <a:spAutoFit/>
          </a:bodyPr>
          <a:lstStyle/>
          <a:p>
            <a:pPr>
              <a:lnSpc>
                <a:spcPts val="7521"/>
              </a:lnSpc>
            </a:pPr>
            <a:r>
              <a:rPr lang="en-US" sz="6268">
                <a:solidFill>
                  <a:srgbClr val="101010"/>
                </a:solidFill>
                <a:latin typeface="Montserrat Bold"/>
              </a:rPr>
              <a:t>Adapter Modules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9124950" y="4609417"/>
            <a:ext cx="0" cy="3843312"/>
          </a:xfrm>
          <a:prstGeom prst="line">
            <a:avLst/>
          </a:prstGeom>
          <a:ln w="38100" cap="flat">
            <a:solidFill>
              <a:srgbClr val="000000"/>
            </a:solidFill>
            <a:prstDash val="solid"/>
            <a:headEnd type="none" w="sm" len="sm"/>
            <a:tailEnd type="none" w="sm" len="sm"/>
          </a:ln>
        </p:spPr>
        <p:txBody>
          <a:bodyPr/>
          <a:lstStyle/>
          <a:p>
            <a:endParaRPr lang="en-AU"/>
          </a:p>
        </p:txBody>
      </p:sp>
      <p:sp>
        <p:nvSpPr>
          <p:cNvPr id="6" name="Freeform 6"/>
          <p:cNvSpPr/>
          <p:nvPr/>
        </p:nvSpPr>
        <p:spPr>
          <a:xfrm>
            <a:off x="496090" y="4609417"/>
            <a:ext cx="8157312" cy="3020043"/>
          </a:xfrm>
          <a:custGeom>
            <a:avLst/>
            <a:gdLst/>
            <a:ahLst/>
            <a:cxnLst/>
            <a:rect l="l" t="t" r="r" b="b"/>
            <a:pathLst>
              <a:path w="8157312" h="3020043">
                <a:moveTo>
                  <a:pt x="0" y="0"/>
                </a:moveTo>
                <a:lnTo>
                  <a:pt x="8157312" y="0"/>
                </a:lnTo>
                <a:lnTo>
                  <a:pt x="8157312" y="3020043"/>
                </a:lnTo>
                <a:lnTo>
                  <a:pt x="0" y="3020043"/>
                </a:lnTo>
                <a:lnTo>
                  <a:pt x="0" y="0"/>
                </a:lnTo>
                <a:close/>
              </a:path>
            </a:pathLst>
          </a:custGeom>
          <a:blipFill>
            <a:blip r:embed="rId3"/>
            <a:stretch>
              <a:fillRect/>
            </a:stretch>
          </a:blipFill>
        </p:spPr>
        <p:txBody>
          <a:bodyPr/>
          <a:lstStyle/>
          <a:p>
            <a:endParaRPr lang="en-AU"/>
          </a:p>
        </p:txBody>
      </p:sp>
      <p:sp>
        <p:nvSpPr>
          <p:cNvPr id="7" name="Freeform 7"/>
          <p:cNvSpPr/>
          <p:nvPr/>
        </p:nvSpPr>
        <p:spPr>
          <a:xfrm>
            <a:off x="10370771" y="4016286"/>
            <a:ext cx="6888529" cy="4186463"/>
          </a:xfrm>
          <a:custGeom>
            <a:avLst/>
            <a:gdLst/>
            <a:ahLst/>
            <a:cxnLst/>
            <a:rect l="l" t="t" r="r" b="b"/>
            <a:pathLst>
              <a:path w="6888529" h="4186463">
                <a:moveTo>
                  <a:pt x="0" y="0"/>
                </a:moveTo>
                <a:lnTo>
                  <a:pt x="6888529" y="0"/>
                </a:lnTo>
                <a:lnTo>
                  <a:pt x="6888529" y="4186462"/>
                </a:lnTo>
                <a:lnTo>
                  <a:pt x="0" y="4186462"/>
                </a:lnTo>
                <a:lnTo>
                  <a:pt x="0" y="0"/>
                </a:lnTo>
                <a:close/>
              </a:path>
            </a:pathLst>
          </a:custGeom>
          <a:blipFill>
            <a:blip r:embed="rId4"/>
            <a:stretch>
              <a:fillRect/>
            </a:stretch>
          </a:blipFill>
        </p:spPr>
        <p:txBody>
          <a:bodyPr/>
          <a:lstStyle/>
          <a:p>
            <a:endParaRPr lang="en-AU"/>
          </a:p>
        </p:txBody>
      </p:sp>
      <p:sp>
        <p:nvSpPr>
          <p:cNvPr id="8" name="TextBox 8"/>
          <p:cNvSpPr txBox="1"/>
          <p:nvPr/>
        </p:nvSpPr>
        <p:spPr>
          <a:xfrm>
            <a:off x="11560553" y="2565576"/>
            <a:ext cx="4508966" cy="1099820"/>
          </a:xfrm>
          <a:prstGeom prst="rect">
            <a:avLst/>
          </a:prstGeom>
        </p:spPr>
        <p:txBody>
          <a:bodyPr lIns="0" tIns="0" rIns="0" bIns="0" rtlCol="0" anchor="t">
            <a:spAutoFit/>
          </a:bodyPr>
          <a:lstStyle/>
          <a:p>
            <a:pPr algn="ctr">
              <a:lnSpc>
                <a:spcPts val="4479"/>
              </a:lnSpc>
            </a:pPr>
            <a:r>
              <a:rPr lang="en-US" sz="3199">
                <a:solidFill>
                  <a:srgbClr val="000000"/>
                </a:solidFill>
                <a:latin typeface="Montserrat Bold"/>
              </a:rPr>
              <a:t>MNIST and Reduced MNIST</a:t>
            </a:r>
          </a:p>
        </p:txBody>
      </p:sp>
      <p:sp>
        <p:nvSpPr>
          <p:cNvPr id="9" name="TextBox 9"/>
          <p:cNvSpPr txBox="1"/>
          <p:nvPr/>
        </p:nvSpPr>
        <p:spPr>
          <a:xfrm>
            <a:off x="0" y="171370"/>
            <a:ext cx="18288000" cy="1455421"/>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Montserrat Bold"/>
              </a:rPr>
              <a:t>Hardware-based adapter module with online training capable of performing multi-domain learning </a:t>
            </a:r>
          </a:p>
        </p:txBody>
      </p:sp>
      <p:sp>
        <p:nvSpPr>
          <p:cNvPr id="10" name="TextBox 10"/>
          <p:cNvSpPr txBox="1"/>
          <p:nvPr/>
        </p:nvSpPr>
        <p:spPr>
          <a:xfrm>
            <a:off x="2320264" y="2653879"/>
            <a:ext cx="4508966" cy="1216026"/>
          </a:xfrm>
          <a:prstGeom prst="rect">
            <a:avLst/>
          </a:prstGeom>
        </p:spPr>
        <p:txBody>
          <a:bodyPr lIns="0" tIns="0" rIns="0" bIns="0" rtlCol="0" anchor="t">
            <a:spAutoFit/>
          </a:bodyPr>
          <a:lstStyle/>
          <a:p>
            <a:pPr algn="ctr">
              <a:lnSpc>
                <a:spcPts val="4899"/>
              </a:lnSpc>
            </a:pPr>
            <a:r>
              <a:rPr lang="en-US" sz="3499">
                <a:solidFill>
                  <a:srgbClr val="000000"/>
                </a:solidFill>
                <a:latin typeface="Montserrat Bold"/>
              </a:rPr>
              <a:t>SSCNN Network to be adapter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92901" y="3353384"/>
            <a:ext cx="13518398" cy="4184979"/>
          </a:xfrm>
          <a:prstGeom prst="rect">
            <a:avLst/>
          </a:prstGeom>
        </p:spPr>
        <p:txBody>
          <a:bodyPr lIns="0" tIns="0" rIns="0" bIns="0" rtlCol="0" anchor="t">
            <a:spAutoFit/>
          </a:bodyPr>
          <a:lstStyle/>
          <a:p>
            <a:pPr marL="0" lvl="0" indent="0" algn="ctr">
              <a:lnSpc>
                <a:spcPts val="16620"/>
              </a:lnSpc>
              <a:spcBef>
                <a:spcPct val="0"/>
              </a:spcBef>
            </a:pPr>
            <a:r>
              <a:rPr lang="en-US" sz="13850">
                <a:solidFill>
                  <a:srgbClr val="FFFFFF"/>
                </a:solidFill>
                <a:latin typeface="Montserrat Bold"/>
              </a:rPr>
              <a:t>Unique Contributions</a:t>
            </a:r>
          </a:p>
        </p:txBody>
      </p:sp>
      <p:grpSp>
        <p:nvGrpSpPr>
          <p:cNvPr id="3" name="Group 3"/>
          <p:cNvGrpSpPr/>
          <p:nvPr/>
        </p:nvGrpSpPr>
        <p:grpSpPr>
          <a:xfrm>
            <a:off x="2290950" y="2977403"/>
            <a:ext cx="14322299" cy="4936941"/>
            <a:chOff x="0" y="0"/>
            <a:chExt cx="4514895" cy="1556298"/>
          </a:xfrm>
        </p:grpSpPr>
        <p:sp>
          <p:nvSpPr>
            <p:cNvPr id="4" name="Freeform 4"/>
            <p:cNvSpPr/>
            <p:nvPr/>
          </p:nvSpPr>
          <p:spPr>
            <a:xfrm>
              <a:off x="0" y="0"/>
              <a:ext cx="4514895" cy="1556298"/>
            </a:xfrm>
            <a:custGeom>
              <a:avLst/>
              <a:gdLst/>
              <a:ahLst/>
              <a:cxnLst/>
              <a:rect l="l" t="t" r="r" b="b"/>
              <a:pathLst>
                <a:path w="4514895" h="1556298">
                  <a:moveTo>
                    <a:pt x="0" y="0"/>
                  </a:moveTo>
                  <a:lnTo>
                    <a:pt x="4514895" y="0"/>
                  </a:lnTo>
                  <a:lnTo>
                    <a:pt x="4514895"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AU"/>
            </a:p>
          </p:txBody>
        </p:sp>
        <p:sp>
          <p:nvSpPr>
            <p:cNvPr id="5" name="TextBox 5"/>
            <p:cNvSpPr txBox="1"/>
            <p:nvPr/>
          </p:nvSpPr>
          <p:spPr>
            <a:xfrm>
              <a:off x="0" y="-47625"/>
              <a:ext cx="4514895"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3"/>
            <a:stretch>
              <a:fillRect/>
            </a:stretch>
          </a:blipFill>
        </p:spPr>
        <p:txBody>
          <a:bodyPr/>
          <a:lstStyle/>
          <a:p>
            <a:endParaRPr lang="en-AU"/>
          </a:p>
        </p:txBody>
      </p:sp>
      <p:grpSp>
        <p:nvGrpSpPr>
          <p:cNvPr id="3" name="Group 3"/>
          <p:cNvGrpSpPr/>
          <p:nvPr/>
        </p:nvGrpSpPr>
        <p:grpSpPr>
          <a:xfrm>
            <a:off x="6908331" y="1028700"/>
            <a:ext cx="10047820" cy="3940675"/>
            <a:chOff x="0" y="0"/>
            <a:chExt cx="4257630" cy="1669809"/>
          </a:xfrm>
        </p:grpSpPr>
        <p:sp>
          <p:nvSpPr>
            <p:cNvPr id="4" name="Freeform 4"/>
            <p:cNvSpPr/>
            <p:nvPr/>
          </p:nvSpPr>
          <p:spPr>
            <a:xfrm>
              <a:off x="0" y="0"/>
              <a:ext cx="4257630" cy="1669809"/>
            </a:xfrm>
            <a:custGeom>
              <a:avLst/>
              <a:gdLst/>
              <a:ahLst/>
              <a:cxnLst/>
              <a:rect l="l" t="t" r="r" b="b"/>
              <a:pathLst>
                <a:path w="4257630" h="1669809">
                  <a:moveTo>
                    <a:pt x="17722" y="0"/>
                  </a:moveTo>
                  <a:lnTo>
                    <a:pt x="4239908" y="0"/>
                  </a:lnTo>
                  <a:cubicBezTo>
                    <a:pt x="4244608" y="0"/>
                    <a:pt x="4249116" y="1867"/>
                    <a:pt x="4252440" y="5191"/>
                  </a:cubicBezTo>
                  <a:cubicBezTo>
                    <a:pt x="4255763" y="8514"/>
                    <a:pt x="4257630" y="13022"/>
                    <a:pt x="4257630" y="17722"/>
                  </a:cubicBezTo>
                  <a:lnTo>
                    <a:pt x="4257630" y="1652087"/>
                  </a:lnTo>
                  <a:cubicBezTo>
                    <a:pt x="4257630" y="1656787"/>
                    <a:pt x="4255763" y="1661295"/>
                    <a:pt x="4252440" y="1664618"/>
                  </a:cubicBezTo>
                  <a:cubicBezTo>
                    <a:pt x="4249116" y="1667942"/>
                    <a:pt x="4244608" y="1669809"/>
                    <a:pt x="4239908" y="1669809"/>
                  </a:cubicBezTo>
                  <a:lnTo>
                    <a:pt x="17722" y="1669809"/>
                  </a:lnTo>
                  <a:cubicBezTo>
                    <a:pt x="7934" y="1669809"/>
                    <a:pt x="0" y="1661875"/>
                    <a:pt x="0" y="1652087"/>
                  </a:cubicBezTo>
                  <a:lnTo>
                    <a:pt x="0" y="17722"/>
                  </a:lnTo>
                  <a:cubicBezTo>
                    <a:pt x="0" y="13022"/>
                    <a:pt x="1867" y="8514"/>
                    <a:pt x="5191" y="5191"/>
                  </a:cubicBezTo>
                  <a:cubicBezTo>
                    <a:pt x="8514" y="1867"/>
                    <a:pt x="13022" y="0"/>
                    <a:pt x="17722"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AU"/>
            </a:p>
          </p:txBody>
        </p:sp>
        <p:sp>
          <p:nvSpPr>
            <p:cNvPr id="5" name="TextBox 5"/>
            <p:cNvSpPr txBox="1"/>
            <p:nvPr/>
          </p:nvSpPr>
          <p:spPr>
            <a:xfrm>
              <a:off x="0" y="-66675"/>
              <a:ext cx="4257630" cy="1736484"/>
            </a:xfrm>
            <a:prstGeom prst="rect">
              <a:avLst/>
            </a:prstGeom>
          </p:spPr>
          <p:txBody>
            <a:bodyPr lIns="0" tIns="0" rIns="0" bIns="0" rtlCol="0" anchor="ctr"/>
            <a:lstStyle/>
            <a:p>
              <a:pPr algn="ctr">
                <a:lnSpc>
                  <a:spcPts val="5039"/>
                </a:lnSpc>
              </a:pPr>
              <a:r>
                <a:rPr lang="en-US" sz="3599">
                  <a:solidFill>
                    <a:srgbClr val="FFFFFF"/>
                  </a:solidFill>
                  <a:latin typeface="Montserrat"/>
                </a:rPr>
                <a:t>Explore an adapter architecture implemented entirely in hardware, encompassing both the inference and training stages</a:t>
              </a:r>
            </a:p>
          </p:txBody>
        </p:sp>
      </p:grpSp>
      <p:grpSp>
        <p:nvGrpSpPr>
          <p:cNvPr id="6" name="Group 6"/>
          <p:cNvGrpSpPr/>
          <p:nvPr/>
        </p:nvGrpSpPr>
        <p:grpSpPr>
          <a:xfrm>
            <a:off x="6908331" y="5691138"/>
            <a:ext cx="10047820" cy="3940675"/>
            <a:chOff x="0" y="0"/>
            <a:chExt cx="4257630" cy="1669809"/>
          </a:xfrm>
        </p:grpSpPr>
        <p:sp>
          <p:nvSpPr>
            <p:cNvPr id="7" name="Freeform 7"/>
            <p:cNvSpPr/>
            <p:nvPr/>
          </p:nvSpPr>
          <p:spPr>
            <a:xfrm>
              <a:off x="0" y="0"/>
              <a:ext cx="4257630" cy="1669809"/>
            </a:xfrm>
            <a:custGeom>
              <a:avLst/>
              <a:gdLst/>
              <a:ahLst/>
              <a:cxnLst/>
              <a:rect l="l" t="t" r="r" b="b"/>
              <a:pathLst>
                <a:path w="4257630" h="1669809">
                  <a:moveTo>
                    <a:pt x="17722" y="0"/>
                  </a:moveTo>
                  <a:lnTo>
                    <a:pt x="4239908" y="0"/>
                  </a:lnTo>
                  <a:cubicBezTo>
                    <a:pt x="4244608" y="0"/>
                    <a:pt x="4249116" y="1867"/>
                    <a:pt x="4252440" y="5191"/>
                  </a:cubicBezTo>
                  <a:cubicBezTo>
                    <a:pt x="4255763" y="8514"/>
                    <a:pt x="4257630" y="13022"/>
                    <a:pt x="4257630" y="17722"/>
                  </a:cubicBezTo>
                  <a:lnTo>
                    <a:pt x="4257630" y="1652087"/>
                  </a:lnTo>
                  <a:cubicBezTo>
                    <a:pt x="4257630" y="1656787"/>
                    <a:pt x="4255763" y="1661295"/>
                    <a:pt x="4252440" y="1664618"/>
                  </a:cubicBezTo>
                  <a:cubicBezTo>
                    <a:pt x="4249116" y="1667942"/>
                    <a:pt x="4244608" y="1669809"/>
                    <a:pt x="4239908" y="1669809"/>
                  </a:cubicBezTo>
                  <a:lnTo>
                    <a:pt x="17722" y="1669809"/>
                  </a:lnTo>
                  <a:cubicBezTo>
                    <a:pt x="7934" y="1669809"/>
                    <a:pt x="0" y="1661875"/>
                    <a:pt x="0" y="1652087"/>
                  </a:cubicBezTo>
                  <a:lnTo>
                    <a:pt x="0" y="17722"/>
                  </a:lnTo>
                  <a:cubicBezTo>
                    <a:pt x="0" y="13022"/>
                    <a:pt x="1867" y="8514"/>
                    <a:pt x="5191" y="5191"/>
                  </a:cubicBezTo>
                  <a:cubicBezTo>
                    <a:pt x="8514" y="1867"/>
                    <a:pt x="13022" y="0"/>
                    <a:pt x="17722"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AU"/>
            </a:p>
          </p:txBody>
        </p:sp>
        <p:sp>
          <p:nvSpPr>
            <p:cNvPr id="8" name="TextBox 8"/>
            <p:cNvSpPr txBox="1"/>
            <p:nvPr/>
          </p:nvSpPr>
          <p:spPr>
            <a:xfrm>
              <a:off x="0" y="-66675"/>
              <a:ext cx="4257630" cy="1736484"/>
            </a:xfrm>
            <a:prstGeom prst="rect">
              <a:avLst/>
            </a:prstGeom>
          </p:spPr>
          <p:txBody>
            <a:bodyPr lIns="0" tIns="0" rIns="0" bIns="0" rtlCol="0" anchor="ctr"/>
            <a:lstStyle/>
            <a:p>
              <a:pPr algn="ctr">
                <a:lnSpc>
                  <a:spcPts val="5039"/>
                </a:lnSpc>
              </a:pPr>
              <a:r>
                <a:rPr lang="en-US" sz="3599">
                  <a:solidFill>
                    <a:srgbClr val="FFFFFF"/>
                  </a:solidFill>
                  <a:latin typeface="Montserrat"/>
                </a:rPr>
                <a:t>  Delve into adapter architectures tailored for smaller networks and datasets.</a:t>
              </a:r>
            </a:p>
            <a:p>
              <a:pPr algn="ctr">
                <a:lnSpc>
                  <a:spcPts val="5039"/>
                </a:lnSpc>
              </a:pPr>
              <a:endParaRPr lang="en-US" sz="3599">
                <a:solidFill>
                  <a:srgbClr val="FFFFFF"/>
                </a:solidFill>
                <a:latin typeface="Montserrat"/>
              </a:endParaRPr>
            </a:p>
          </p:txBody>
        </p:sp>
      </p:grpSp>
      <p:grpSp>
        <p:nvGrpSpPr>
          <p:cNvPr id="9" name="Group 9"/>
          <p:cNvGrpSpPr/>
          <p:nvPr/>
        </p:nvGrpSpPr>
        <p:grpSpPr>
          <a:xfrm rot="7573183">
            <a:off x="1230111" y="7154961"/>
            <a:ext cx="1013029" cy="10130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737373">
                    <a:alpha val="100000"/>
                  </a:srgbClr>
                </a:gs>
              </a:gsLst>
              <a:lin ang="0"/>
            </a:gradFill>
          </p:spPr>
          <p:txBody>
            <a:bodyPr/>
            <a:lstStyle/>
            <a:p>
              <a:endParaRPr lang="en-AU"/>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92901" y="4097255"/>
            <a:ext cx="13518398" cy="2092489"/>
          </a:xfrm>
          <a:prstGeom prst="rect">
            <a:avLst/>
          </a:prstGeom>
        </p:spPr>
        <p:txBody>
          <a:bodyPr lIns="0" tIns="0" rIns="0" bIns="0" rtlCol="0" anchor="t">
            <a:spAutoFit/>
          </a:bodyPr>
          <a:lstStyle/>
          <a:p>
            <a:pPr marL="0" lvl="0" indent="0" algn="ctr">
              <a:lnSpc>
                <a:spcPts val="16620"/>
              </a:lnSpc>
              <a:spcBef>
                <a:spcPct val="0"/>
              </a:spcBef>
            </a:pPr>
            <a:r>
              <a:rPr lang="en-US" sz="13850">
                <a:solidFill>
                  <a:srgbClr val="FFFFFF"/>
                </a:solidFill>
                <a:latin typeface="Montserrat Bold"/>
              </a:rPr>
              <a:t>Methodology</a:t>
            </a:r>
          </a:p>
        </p:txBody>
      </p:sp>
      <p:grpSp>
        <p:nvGrpSpPr>
          <p:cNvPr id="3" name="Group 3"/>
          <p:cNvGrpSpPr/>
          <p:nvPr/>
        </p:nvGrpSpPr>
        <p:grpSpPr>
          <a:xfrm>
            <a:off x="2290950" y="2675029"/>
            <a:ext cx="14322299" cy="4936941"/>
            <a:chOff x="0" y="0"/>
            <a:chExt cx="4514895" cy="1556298"/>
          </a:xfrm>
        </p:grpSpPr>
        <p:sp>
          <p:nvSpPr>
            <p:cNvPr id="4" name="Freeform 4"/>
            <p:cNvSpPr/>
            <p:nvPr/>
          </p:nvSpPr>
          <p:spPr>
            <a:xfrm>
              <a:off x="0" y="0"/>
              <a:ext cx="4514895" cy="1556298"/>
            </a:xfrm>
            <a:custGeom>
              <a:avLst/>
              <a:gdLst/>
              <a:ahLst/>
              <a:cxnLst/>
              <a:rect l="l" t="t" r="r" b="b"/>
              <a:pathLst>
                <a:path w="4514895" h="1556298">
                  <a:moveTo>
                    <a:pt x="0" y="0"/>
                  </a:moveTo>
                  <a:lnTo>
                    <a:pt x="4514895" y="0"/>
                  </a:lnTo>
                  <a:lnTo>
                    <a:pt x="4514895"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AU"/>
            </a:p>
          </p:txBody>
        </p:sp>
        <p:sp>
          <p:nvSpPr>
            <p:cNvPr id="5" name="TextBox 5"/>
            <p:cNvSpPr txBox="1"/>
            <p:nvPr/>
          </p:nvSpPr>
          <p:spPr>
            <a:xfrm>
              <a:off x="0" y="-47625"/>
              <a:ext cx="4514895"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TotalTime>
  <Words>1868</Words>
  <Application>Microsoft Office PowerPoint</Application>
  <PresentationFormat>Custom</PresentationFormat>
  <Paragraphs>187</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Montserrat Bold Italics</vt:lpstr>
      <vt:lpstr>Montserrat Bold</vt: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In Hardware</dc:title>
  <dc:creator>Niyana Yohannes</dc:creator>
  <cp:lastModifiedBy>Niyana Yohannes</cp:lastModifiedBy>
  <cp:revision>2</cp:revision>
  <dcterms:created xsi:type="dcterms:W3CDTF">2006-08-16T00:00:00Z</dcterms:created>
  <dcterms:modified xsi:type="dcterms:W3CDTF">2023-11-09T22:50:18Z</dcterms:modified>
  <dc:identifier>DAFqLIvqq-k</dc:identifier>
</cp:coreProperties>
</file>